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304" r:id="rId4"/>
    <p:sldId id="259" r:id="rId5"/>
    <p:sldId id="303" r:id="rId6"/>
    <p:sldId id="307" r:id="rId7"/>
    <p:sldId id="301" r:id="rId8"/>
    <p:sldId id="268" r:id="rId9"/>
    <p:sldId id="309" r:id="rId10"/>
    <p:sldId id="302" r:id="rId11"/>
    <p:sldId id="308" r:id="rId12"/>
    <p:sldId id="293" r:id="rId13"/>
    <p:sldId id="260"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1CD5E-DC18-4AF4-8798-781237C64718}" v="69" dt="2020-10-15T13:16:42.58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580" autoAdjust="0"/>
    <p:restoredTop sz="80341" autoAdjust="0"/>
  </p:normalViewPr>
  <p:slideViewPr>
    <p:cSldViewPr snapToGrid="0">
      <p:cViewPr varScale="1">
        <p:scale>
          <a:sx n="69" d="100"/>
          <a:sy n="69" d="100"/>
        </p:scale>
        <p:origin x="170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24983A-4383-40F9-A9BB-B3DE736C024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CA997DBA-D850-4DD4-81AB-2608113BA3D6}">
      <dgm:prSet phldrT="[Text]"/>
      <dgm:spPr/>
      <dgm:t>
        <a:bodyPr/>
        <a:lstStyle/>
        <a:p>
          <a:r>
            <a:rPr lang="es-CO" dirty="0"/>
            <a:t>Menores de 2 meses</a:t>
          </a:r>
          <a:endParaRPr lang="en-US" dirty="0"/>
        </a:p>
      </dgm:t>
    </dgm:pt>
    <dgm:pt modelId="{E64AB95B-16CD-452F-9920-486C3EE60098}" type="parTrans" cxnId="{2EBD84D9-030F-4197-BC2F-446858D30E46}">
      <dgm:prSet/>
      <dgm:spPr/>
      <dgm:t>
        <a:bodyPr/>
        <a:lstStyle/>
        <a:p>
          <a:endParaRPr lang="en-US"/>
        </a:p>
      </dgm:t>
    </dgm:pt>
    <dgm:pt modelId="{4C8A31A0-9117-4517-B751-91B04D6981BD}" type="sibTrans" cxnId="{2EBD84D9-030F-4197-BC2F-446858D30E46}">
      <dgm:prSet/>
      <dgm:spPr/>
      <dgm:t>
        <a:bodyPr/>
        <a:lstStyle/>
        <a:p>
          <a:endParaRPr lang="en-US"/>
        </a:p>
      </dgm:t>
    </dgm:pt>
    <dgm:pt modelId="{E42FF230-4352-482D-B79B-98881D6589ED}">
      <dgm:prSet phldrT="[Text]"/>
      <dgm:spPr/>
      <dgm:t>
        <a:bodyPr/>
        <a:lstStyle/>
        <a:p>
          <a:r>
            <a:rPr lang="es-CO" dirty="0"/>
            <a:t>Menores de 1 año</a:t>
          </a:r>
          <a:endParaRPr lang="en-US" dirty="0"/>
        </a:p>
      </dgm:t>
    </dgm:pt>
    <dgm:pt modelId="{83312BCA-91AD-43AC-A563-760E9D858ACD}" type="parTrans" cxnId="{BED7497D-B60A-473D-9A48-1569B4E17806}">
      <dgm:prSet/>
      <dgm:spPr/>
      <dgm:t>
        <a:bodyPr/>
        <a:lstStyle/>
        <a:p>
          <a:endParaRPr lang="en-US"/>
        </a:p>
      </dgm:t>
    </dgm:pt>
    <dgm:pt modelId="{AB7B73DA-365E-47DD-9FC1-BD8F12501895}" type="sibTrans" cxnId="{BED7497D-B60A-473D-9A48-1569B4E17806}">
      <dgm:prSet/>
      <dgm:spPr/>
      <dgm:t>
        <a:bodyPr/>
        <a:lstStyle/>
        <a:p>
          <a:endParaRPr lang="en-US"/>
        </a:p>
      </dgm:t>
    </dgm:pt>
    <dgm:pt modelId="{D84B3DE3-EE6C-4713-8451-00C5C4469128}">
      <dgm:prSet phldrT="[Text]"/>
      <dgm:spPr/>
      <dgm:t>
        <a:bodyPr/>
        <a:lstStyle/>
        <a:p>
          <a:r>
            <a:rPr lang="es-CO" dirty="0"/>
            <a:t>Indígenas</a:t>
          </a:r>
          <a:endParaRPr lang="en-US" dirty="0"/>
        </a:p>
      </dgm:t>
    </dgm:pt>
    <dgm:pt modelId="{455628DC-BA0B-4267-B5F5-0075455A3925}" type="parTrans" cxnId="{A218E206-AC26-4C01-9F45-1C8DCBEFFD0F}">
      <dgm:prSet/>
      <dgm:spPr/>
      <dgm:t>
        <a:bodyPr/>
        <a:lstStyle/>
        <a:p>
          <a:endParaRPr lang="en-US"/>
        </a:p>
      </dgm:t>
    </dgm:pt>
    <dgm:pt modelId="{C9559528-9816-49AA-BB11-5528B1E165F8}" type="sibTrans" cxnId="{A218E206-AC26-4C01-9F45-1C8DCBEFFD0F}">
      <dgm:prSet/>
      <dgm:spPr/>
      <dgm:t>
        <a:bodyPr/>
        <a:lstStyle/>
        <a:p>
          <a:endParaRPr lang="en-US"/>
        </a:p>
      </dgm:t>
    </dgm:pt>
    <dgm:pt modelId="{1EE44F62-5D49-41C7-8DCC-766A105597DA}">
      <dgm:prSet phldrT="[Text]"/>
      <dgm:spPr/>
      <dgm:t>
        <a:bodyPr/>
        <a:lstStyle/>
        <a:p>
          <a:r>
            <a:rPr lang="es-CO" dirty="0"/>
            <a:t>Migrantes</a:t>
          </a:r>
          <a:endParaRPr lang="en-US" dirty="0"/>
        </a:p>
      </dgm:t>
    </dgm:pt>
    <dgm:pt modelId="{F76FD9C0-C698-44B1-85C6-F040AFF83B40}" type="parTrans" cxnId="{A60A8607-490D-4552-871A-8E4DB011025A}">
      <dgm:prSet/>
      <dgm:spPr/>
      <dgm:t>
        <a:bodyPr/>
        <a:lstStyle/>
        <a:p>
          <a:endParaRPr lang="en-US"/>
        </a:p>
      </dgm:t>
    </dgm:pt>
    <dgm:pt modelId="{0A6C6B09-DEAE-46A9-9F16-C496F2531E84}" type="sibTrans" cxnId="{A60A8607-490D-4552-871A-8E4DB011025A}">
      <dgm:prSet/>
      <dgm:spPr/>
      <dgm:t>
        <a:bodyPr/>
        <a:lstStyle/>
        <a:p>
          <a:endParaRPr lang="en-US"/>
        </a:p>
      </dgm:t>
    </dgm:pt>
    <dgm:pt modelId="{90D957DF-ED5A-42EE-9943-77CCF2742871}" type="pres">
      <dgm:prSet presAssocID="{6924983A-4383-40F9-A9BB-B3DE736C0241}" presName="matrix" presStyleCnt="0">
        <dgm:presLayoutVars>
          <dgm:chMax val="1"/>
          <dgm:dir/>
          <dgm:resizeHandles val="exact"/>
        </dgm:presLayoutVars>
      </dgm:prSet>
      <dgm:spPr/>
    </dgm:pt>
    <dgm:pt modelId="{A06809EB-852F-4F38-8EDD-BDEAAC9ECE63}" type="pres">
      <dgm:prSet presAssocID="{6924983A-4383-40F9-A9BB-B3DE736C0241}" presName="axisShape" presStyleLbl="bgShp" presStyleIdx="0" presStyleCnt="1"/>
      <dgm:spPr/>
    </dgm:pt>
    <dgm:pt modelId="{C89A8A6D-3F25-4A72-9F09-3ECF500B84C8}" type="pres">
      <dgm:prSet presAssocID="{6924983A-4383-40F9-A9BB-B3DE736C0241}" presName="rect1" presStyleLbl="node1" presStyleIdx="0" presStyleCnt="4">
        <dgm:presLayoutVars>
          <dgm:chMax val="0"/>
          <dgm:chPref val="0"/>
          <dgm:bulletEnabled val="1"/>
        </dgm:presLayoutVars>
      </dgm:prSet>
      <dgm:spPr/>
    </dgm:pt>
    <dgm:pt modelId="{08E5CD47-68A8-49A9-BA9A-76339100C763}" type="pres">
      <dgm:prSet presAssocID="{6924983A-4383-40F9-A9BB-B3DE736C0241}" presName="rect2" presStyleLbl="node1" presStyleIdx="1" presStyleCnt="4">
        <dgm:presLayoutVars>
          <dgm:chMax val="0"/>
          <dgm:chPref val="0"/>
          <dgm:bulletEnabled val="1"/>
        </dgm:presLayoutVars>
      </dgm:prSet>
      <dgm:spPr/>
    </dgm:pt>
    <dgm:pt modelId="{014ECBAD-CE91-4428-9A59-B488595A9936}" type="pres">
      <dgm:prSet presAssocID="{6924983A-4383-40F9-A9BB-B3DE736C0241}" presName="rect3" presStyleLbl="node1" presStyleIdx="2" presStyleCnt="4">
        <dgm:presLayoutVars>
          <dgm:chMax val="0"/>
          <dgm:chPref val="0"/>
          <dgm:bulletEnabled val="1"/>
        </dgm:presLayoutVars>
      </dgm:prSet>
      <dgm:spPr/>
    </dgm:pt>
    <dgm:pt modelId="{7FDEA742-6520-478E-A9DD-9136DB96B392}" type="pres">
      <dgm:prSet presAssocID="{6924983A-4383-40F9-A9BB-B3DE736C0241}" presName="rect4" presStyleLbl="node1" presStyleIdx="3" presStyleCnt="4">
        <dgm:presLayoutVars>
          <dgm:chMax val="0"/>
          <dgm:chPref val="0"/>
          <dgm:bulletEnabled val="1"/>
        </dgm:presLayoutVars>
      </dgm:prSet>
      <dgm:spPr/>
    </dgm:pt>
  </dgm:ptLst>
  <dgm:cxnLst>
    <dgm:cxn modelId="{A218E206-AC26-4C01-9F45-1C8DCBEFFD0F}" srcId="{6924983A-4383-40F9-A9BB-B3DE736C0241}" destId="{D84B3DE3-EE6C-4713-8451-00C5C4469128}" srcOrd="2" destOrd="0" parTransId="{455628DC-BA0B-4267-B5F5-0075455A3925}" sibTransId="{C9559528-9816-49AA-BB11-5528B1E165F8}"/>
    <dgm:cxn modelId="{A60A8607-490D-4552-871A-8E4DB011025A}" srcId="{6924983A-4383-40F9-A9BB-B3DE736C0241}" destId="{1EE44F62-5D49-41C7-8DCC-766A105597DA}" srcOrd="3" destOrd="0" parTransId="{F76FD9C0-C698-44B1-85C6-F040AFF83B40}" sibTransId="{0A6C6B09-DEAE-46A9-9F16-C496F2531E84}"/>
    <dgm:cxn modelId="{08EE4229-7FCC-44B7-9535-046DA88125A9}" type="presOf" srcId="{E42FF230-4352-482D-B79B-98881D6589ED}" destId="{08E5CD47-68A8-49A9-BA9A-76339100C763}" srcOrd="0" destOrd="0" presId="urn:microsoft.com/office/officeart/2005/8/layout/matrix2"/>
    <dgm:cxn modelId="{BED7497D-B60A-473D-9A48-1569B4E17806}" srcId="{6924983A-4383-40F9-A9BB-B3DE736C0241}" destId="{E42FF230-4352-482D-B79B-98881D6589ED}" srcOrd="1" destOrd="0" parTransId="{83312BCA-91AD-43AC-A563-760E9D858ACD}" sibTransId="{AB7B73DA-365E-47DD-9FC1-BD8F12501895}"/>
    <dgm:cxn modelId="{5573769E-6A83-4252-829F-DE496721498B}" type="presOf" srcId="{D84B3DE3-EE6C-4713-8451-00C5C4469128}" destId="{014ECBAD-CE91-4428-9A59-B488595A9936}" srcOrd="0" destOrd="0" presId="urn:microsoft.com/office/officeart/2005/8/layout/matrix2"/>
    <dgm:cxn modelId="{CB4F49A6-C948-41B9-85A1-97F092B95FDC}" type="presOf" srcId="{6924983A-4383-40F9-A9BB-B3DE736C0241}" destId="{90D957DF-ED5A-42EE-9943-77CCF2742871}" srcOrd="0" destOrd="0" presId="urn:microsoft.com/office/officeart/2005/8/layout/matrix2"/>
    <dgm:cxn modelId="{F40E4FC1-2261-417C-ACCD-55FFB756C7A5}" type="presOf" srcId="{CA997DBA-D850-4DD4-81AB-2608113BA3D6}" destId="{C89A8A6D-3F25-4A72-9F09-3ECF500B84C8}" srcOrd="0" destOrd="0" presId="urn:microsoft.com/office/officeart/2005/8/layout/matrix2"/>
    <dgm:cxn modelId="{84FA6CD9-79B7-4AFB-A835-D3127A48B542}" type="presOf" srcId="{1EE44F62-5D49-41C7-8DCC-766A105597DA}" destId="{7FDEA742-6520-478E-A9DD-9136DB96B392}" srcOrd="0" destOrd="0" presId="urn:microsoft.com/office/officeart/2005/8/layout/matrix2"/>
    <dgm:cxn modelId="{2EBD84D9-030F-4197-BC2F-446858D30E46}" srcId="{6924983A-4383-40F9-A9BB-B3DE736C0241}" destId="{CA997DBA-D850-4DD4-81AB-2608113BA3D6}" srcOrd="0" destOrd="0" parTransId="{E64AB95B-16CD-452F-9920-486C3EE60098}" sibTransId="{4C8A31A0-9117-4517-B751-91B04D6981BD}"/>
    <dgm:cxn modelId="{604A4326-6F16-40FC-8BC4-18E4E24FECB1}" type="presParOf" srcId="{90D957DF-ED5A-42EE-9943-77CCF2742871}" destId="{A06809EB-852F-4F38-8EDD-BDEAAC9ECE63}" srcOrd="0" destOrd="0" presId="urn:microsoft.com/office/officeart/2005/8/layout/matrix2"/>
    <dgm:cxn modelId="{D4A1BD76-8B41-42C5-AC61-DD1D6DB0B8E0}" type="presParOf" srcId="{90D957DF-ED5A-42EE-9943-77CCF2742871}" destId="{C89A8A6D-3F25-4A72-9F09-3ECF500B84C8}" srcOrd="1" destOrd="0" presId="urn:microsoft.com/office/officeart/2005/8/layout/matrix2"/>
    <dgm:cxn modelId="{B1F9FC7F-BAF1-44AA-804A-40C8BD7E72F2}" type="presParOf" srcId="{90D957DF-ED5A-42EE-9943-77CCF2742871}" destId="{08E5CD47-68A8-49A9-BA9A-76339100C763}" srcOrd="2" destOrd="0" presId="urn:microsoft.com/office/officeart/2005/8/layout/matrix2"/>
    <dgm:cxn modelId="{F3E6DFE9-2087-425F-9448-7C99CF3973A2}" type="presParOf" srcId="{90D957DF-ED5A-42EE-9943-77CCF2742871}" destId="{014ECBAD-CE91-4428-9A59-B488595A9936}" srcOrd="3" destOrd="0" presId="urn:microsoft.com/office/officeart/2005/8/layout/matrix2"/>
    <dgm:cxn modelId="{86569C10-A960-4BF2-A7C7-458CB1E61BD3}" type="presParOf" srcId="{90D957DF-ED5A-42EE-9943-77CCF2742871}" destId="{7FDEA742-6520-478E-A9DD-9136DB96B392}"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809EB-852F-4F38-8EDD-BDEAAC9ECE63}">
      <dsp:nvSpPr>
        <dsp:cNvPr id="0" name=""/>
        <dsp:cNvSpPr/>
      </dsp:nvSpPr>
      <dsp:spPr>
        <a:xfrm>
          <a:off x="1354666" y="0"/>
          <a:ext cx="5418667" cy="5418667"/>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9A8A6D-3F25-4A72-9F09-3ECF500B84C8}">
      <dsp:nvSpPr>
        <dsp:cNvPr id="0" name=""/>
        <dsp:cNvSpPr/>
      </dsp:nvSpPr>
      <dsp:spPr>
        <a:xfrm>
          <a:off x="1706879" y="352213"/>
          <a:ext cx="2167466"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kern="1200" dirty="0"/>
            <a:t>Menores de 2 meses</a:t>
          </a:r>
          <a:endParaRPr lang="en-US" sz="3200" kern="1200" dirty="0"/>
        </a:p>
      </dsp:txBody>
      <dsp:txXfrm>
        <a:off x="1812686" y="458020"/>
        <a:ext cx="1955852" cy="1955852"/>
      </dsp:txXfrm>
    </dsp:sp>
    <dsp:sp modelId="{08E5CD47-68A8-49A9-BA9A-76339100C763}">
      <dsp:nvSpPr>
        <dsp:cNvPr id="0" name=""/>
        <dsp:cNvSpPr/>
      </dsp:nvSpPr>
      <dsp:spPr>
        <a:xfrm>
          <a:off x="4253653" y="352213"/>
          <a:ext cx="2167466"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kern="1200" dirty="0"/>
            <a:t>Menores de 1 año</a:t>
          </a:r>
          <a:endParaRPr lang="en-US" sz="3200" kern="1200" dirty="0"/>
        </a:p>
      </dsp:txBody>
      <dsp:txXfrm>
        <a:off x="4359460" y="458020"/>
        <a:ext cx="1955852" cy="1955852"/>
      </dsp:txXfrm>
    </dsp:sp>
    <dsp:sp modelId="{014ECBAD-CE91-4428-9A59-B488595A9936}">
      <dsp:nvSpPr>
        <dsp:cNvPr id="0" name=""/>
        <dsp:cNvSpPr/>
      </dsp:nvSpPr>
      <dsp:spPr>
        <a:xfrm>
          <a:off x="1706879" y="2898986"/>
          <a:ext cx="2167466"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kern="1200" dirty="0"/>
            <a:t>Indígenas</a:t>
          </a:r>
          <a:endParaRPr lang="en-US" sz="3200" kern="1200" dirty="0"/>
        </a:p>
      </dsp:txBody>
      <dsp:txXfrm>
        <a:off x="1812686" y="3004793"/>
        <a:ext cx="1955852" cy="1955852"/>
      </dsp:txXfrm>
    </dsp:sp>
    <dsp:sp modelId="{7FDEA742-6520-478E-A9DD-9136DB96B392}">
      <dsp:nvSpPr>
        <dsp:cNvPr id="0" name=""/>
        <dsp:cNvSpPr/>
      </dsp:nvSpPr>
      <dsp:spPr>
        <a:xfrm>
          <a:off x="4253653" y="2898986"/>
          <a:ext cx="2167466" cy="216746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CO" sz="3200" kern="1200" dirty="0"/>
            <a:t>Migrantes</a:t>
          </a:r>
          <a:endParaRPr lang="en-US" sz="3200" kern="1200" dirty="0"/>
        </a:p>
      </dsp:txBody>
      <dsp:txXfrm>
        <a:off x="4359460" y="3004793"/>
        <a:ext cx="1955852" cy="1955852"/>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790F8-F5DF-44B2-83EB-5B1E3264273F}" type="datetimeFigureOut">
              <a:rPr lang="es-CO" smtClean="0"/>
              <a:t>15/10/2020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93E560-6B76-452A-AAA0-7F264AEA3105}" type="slidenum">
              <a:rPr lang="es-CO" smtClean="0"/>
              <a:t>‹Nº›</a:t>
            </a:fld>
            <a:endParaRPr lang="es-CO"/>
          </a:p>
        </p:txBody>
      </p:sp>
    </p:spTree>
    <p:extLst>
      <p:ext uri="{BB962C8B-B14F-4D97-AF65-F5344CB8AC3E}">
        <p14:creationId xmlns:p14="http://schemas.microsoft.com/office/powerpoint/2010/main" val="2306191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E093E560-6B76-452A-AAA0-7F264AEA3105}" type="slidenum">
              <a:rPr lang="es-CO" smtClean="0"/>
              <a:t>2</a:t>
            </a:fld>
            <a:endParaRPr lang="es-CO"/>
          </a:p>
        </p:txBody>
      </p:sp>
    </p:spTree>
    <p:extLst>
      <p:ext uri="{BB962C8B-B14F-4D97-AF65-F5344CB8AC3E}">
        <p14:creationId xmlns:p14="http://schemas.microsoft.com/office/powerpoint/2010/main" val="1330021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1" dirty="0"/>
          </a:p>
        </p:txBody>
      </p:sp>
      <p:sp>
        <p:nvSpPr>
          <p:cNvPr id="4" name="Marcador de número de diapositiva 3"/>
          <p:cNvSpPr>
            <a:spLocks noGrp="1"/>
          </p:cNvSpPr>
          <p:nvPr>
            <p:ph type="sldNum" sz="quarter" idx="10"/>
          </p:nvPr>
        </p:nvSpPr>
        <p:spPr/>
        <p:txBody>
          <a:bodyPr/>
          <a:lstStyle/>
          <a:p>
            <a:fld id="{E093E560-6B76-452A-AAA0-7F264AEA3105}" type="slidenum">
              <a:rPr lang="es-CO" smtClean="0"/>
              <a:t>3</a:t>
            </a:fld>
            <a:endParaRPr lang="es-CO"/>
          </a:p>
        </p:txBody>
      </p:sp>
    </p:spTree>
    <p:extLst>
      <p:ext uri="{BB962C8B-B14F-4D97-AF65-F5344CB8AC3E}">
        <p14:creationId xmlns:p14="http://schemas.microsoft.com/office/powerpoint/2010/main" val="146349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Hasta la semana epidemiológica 40 de 2020 han ingresando al sistema de vigilancia 828 casos probables de Tosferina un 77,5% menos casos comparado con el mismo periodo de 2019 cuando el número de casos acumulados notificados es de 3694.  El canal de Bortman por semana epidemiológica evidencia que el comportamiento no supera el límite inferior ubicándose en zona de éxito. Las primeras doce semanas el evento presento oscilaciones en el reporte de casos muy cercanas al límite inferior, a partir de la semana 12 se evidencia el descenso marcado en el reporte de casos al Sistema.</a:t>
            </a:r>
          </a:p>
          <a:p>
            <a:endParaRPr lang="es-CO" dirty="0"/>
          </a:p>
        </p:txBody>
      </p:sp>
      <p:sp>
        <p:nvSpPr>
          <p:cNvPr id="4" name="Marcador de número de diapositiva 3"/>
          <p:cNvSpPr>
            <a:spLocks noGrp="1"/>
          </p:cNvSpPr>
          <p:nvPr>
            <p:ph type="sldNum" sz="quarter" idx="10"/>
          </p:nvPr>
        </p:nvSpPr>
        <p:spPr/>
        <p:txBody>
          <a:bodyPr/>
          <a:lstStyle/>
          <a:p>
            <a:fld id="{E093E560-6B76-452A-AAA0-7F264AEA3105}" type="slidenum">
              <a:rPr lang="es-CO" smtClean="0"/>
              <a:t>4</a:t>
            </a:fld>
            <a:endParaRPr lang="es-CO"/>
          </a:p>
        </p:txBody>
      </p:sp>
    </p:spTree>
    <p:extLst>
      <p:ext uri="{BB962C8B-B14F-4D97-AF65-F5344CB8AC3E}">
        <p14:creationId xmlns:p14="http://schemas.microsoft.com/office/powerpoint/2010/main" val="192307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Hasta la semana epidemiológica 40, el análisis de comportamiento inusuales de la notificación para el periodo 2015-2019 </a:t>
            </a:r>
            <a:r>
              <a:rPr lang="en-US" dirty="0" err="1"/>
              <a:t>reporta</a:t>
            </a:r>
            <a:r>
              <a:rPr lang="en-US" dirty="0"/>
              <a:t> que 26 </a:t>
            </a:r>
            <a:r>
              <a:rPr lang="en-US" dirty="0" err="1"/>
              <a:t>entidades</a:t>
            </a:r>
            <a:r>
              <a:rPr lang="en-US" dirty="0"/>
              <a:t> </a:t>
            </a:r>
            <a:r>
              <a:rPr lang="en-US" dirty="0" err="1"/>
              <a:t>territoriales</a:t>
            </a:r>
            <a:r>
              <a:rPr lang="en-US" dirty="0"/>
              <a:t> </a:t>
            </a:r>
            <a:r>
              <a:rPr lang="en-US" dirty="0" err="1"/>
              <a:t>presentan</a:t>
            </a:r>
            <a:r>
              <a:rPr lang="en-US" dirty="0"/>
              <a:t> </a:t>
            </a:r>
            <a:r>
              <a:rPr lang="en-US" dirty="0" err="1"/>
              <a:t>decrementos</a:t>
            </a:r>
            <a:r>
              <a:rPr lang="en-US" dirty="0"/>
              <a:t> en el número de casos notificados al Sistema, las </a:t>
            </a:r>
            <a:r>
              <a:rPr lang="en-US" dirty="0" err="1"/>
              <a:t>entidades</a:t>
            </a:r>
            <a:r>
              <a:rPr lang="en-US" dirty="0"/>
              <a:t> </a:t>
            </a:r>
            <a:r>
              <a:rPr lang="en-US" dirty="0" err="1"/>
              <a:t>restantes</a:t>
            </a:r>
            <a:r>
              <a:rPr lang="en-US" dirty="0"/>
              <a:t> </a:t>
            </a:r>
            <a:r>
              <a:rPr lang="en-US" dirty="0" err="1"/>
              <a:t>presentan</a:t>
            </a:r>
            <a:r>
              <a:rPr lang="en-US" dirty="0"/>
              <a:t> un comportamiento </a:t>
            </a:r>
            <a:r>
              <a:rPr lang="en-US" dirty="0" err="1"/>
              <a:t>estable</a:t>
            </a:r>
            <a:r>
              <a:rPr lang="en-US" dirty="0"/>
              <a:t>. Para la </a:t>
            </a:r>
            <a:r>
              <a:rPr lang="en-US" dirty="0" err="1"/>
              <a:t>misma</a:t>
            </a:r>
            <a:r>
              <a:rPr lang="en-US" dirty="0"/>
              <a:t> semana epidemiológica el </a:t>
            </a:r>
            <a:r>
              <a:rPr lang="en-US" dirty="0" err="1"/>
              <a:t>comparativo</a:t>
            </a:r>
            <a:r>
              <a:rPr lang="en-US" dirty="0"/>
              <a:t> notificación 2019 – 2020 </a:t>
            </a:r>
            <a:r>
              <a:rPr lang="en-US" dirty="0" err="1"/>
              <a:t>reporta</a:t>
            </a:r>
            <a:r>
              <a:rPr lang="en-US" dirty="0"/>
              <a:t> que las </a:t>
            </a:r>
            <a:r>
              <a:rPr lang="en-US" dirty="0" err="1"/>
              <a:t>entidades</a:t>
            </a:r>
            <a:r>
              <a:rPr lang="en-US" dirty="0"/>
              <a:t> </a:t>
            </a:r>
            <a:r>
              <a:rPr lang="en-US" dirty="0" err="1"/>
              <a:t>territoriales</a:t>
            </a:r>
            <a:r>
              <a:rPr lang="en-US" dirty="0"/>
              <a:t> con la mayor </a:t>
            </a:r>
            <a:r>
              <a:rPr lang="en-US" dirty="0" err="1"/>
              <a:t>proporción</a:t>
            </a:r>
            <a:r>
              <a:rPr lang="en-US" dirty="0"/>
              <a:t> de </a:t>
            </a:r>
            <a:r>
              <a:rPr lang="en-US" dirty="0" err="1"/>
              <a:t>decrementos</a:t>
            </a:r>
            <a:r>
              <a:rPr lang="en-US" dirty="0"/>
              <a:t> son Caquetá, Vaupés, Vichada, Cartagena, Risaralda, Boyacá, Cesar y Cauca.  Las </a:t>
            </a:r>
            <a:r>
              <a:rPr lang="en-US" dirty="0" err="1"/>
              <a:t>entidades</a:t>
            </a:r>
            <a:r>
              <a:rPr lang="en-US" dirty="0"/>
              <a:t> </a:t>
            </a:r>
            <a:r>
              <a:rPr lang="en-US" dirty="0" err="1"/>
              <a:t>territoriales</a:t>
            </a:r>
            <a:r>
              <a:rPr lang="en-US" dirty="0"/>
              <a:t> que </a:t>
            </a:r>
            <a:r>
              <a:rPr lang="en-US" dirty="0" err="1"/>
              <a:t>históricamente</a:t>
            </a:r>
            <a:r>
              <a:rPr lang="en-US" dirty="0"/>
              <a:t> </a:t>
            </a:r>
            <a:r>
              <a:rPr lang="en-US" dirty="0" err="1"/>
              <a:t>aportan</a:t>
            </a:r>
            <a:r>
              <a:rPr lang="en-US" dirty="0"/>
              <a:t> la mayor notificación de casos como Cali. Bogotá y Antioquia </a:t>
            </a:r>
            <a:r>
              <a:rPr lang="en-US" dirty="0" err="1"/>
              <a:t>presentan</a:t>
            </a:r>
            <a:r>
              <a:rPr lang="en-US" dirty="0"/>
              <a:t> </a:t>
            </a:r>
            <a:r>
              <a:rPr lang="en-US" dirty="0" err="1"/>
              <a:t>decrementos</a:t>
            </a:r>
            <a:r>
              <a:rPr lang="en-US" dirty="0"/>
              <a:t> del 78% y 67% </a:t>
            </a:r>
            <a:r>
              <a:rPr lang="en-US" dirty="0" err="1"/>
              <a:t>respectivamente</a:t>
            </a:r>
            <a:r>
              <a:rPr lang="en-US" dirty="0"/>
              <a:t>. </a:t>
            </a:r>
          </a:p>
          <a:p>
            <a:r>
              <a:rPr lang="en-US" dirty="0"/>
              <a:t> </a:t>
            </a:r>
          </a:p>
          <a:p>
            <a:endParaRPr lang="es-CO" dirty="0"/>
          </a:p>
        </p:txBody>
      </p:sp>
      <p:sp>
        <p:nvSpPr>
          <p:cNvPr id="4" name="Marcador de número de diapositiva 3"/>
          <p:cNvSpPr>
            <a:spLocks noGrp="1"/>
          </p:cNvSpPr>
          <p:nvPr>
            <p:ph type="sldNum" sz="quarter" idx="10"/>
          </p:nvPr>
        </p:nvSpPr>
        <p:spPr/>
        <p:txBody>
          <a:bodyPr/>
          <a:lstStyle/>
          <a:p>
            <a:fld id="{E093E560-6B76-452A-AAA0-7F264AEA3105}" type="slidenum">
              <a:rPr lang="es-CO" smtClean="0"/>
              <a:t>5</a:t>
            </a:fld>
            <a:endParaRPr lang="es-CO"/>
          </a:p>
        </p:txBody>
      </p:sp>
    </p:spTree>
    <p:extLst>
      <p:ext uri="{BB962C8B-B14F-4D97-AF65-F5344CB8AC3E}">
        <p14:creationId xmlns:p14="http://schemas.microsoft.com/office/powerpoint/2010/main" val="2678875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1" dirty="0"/>
          </a:p>
        </p:txBody>
      </p:sp>
      <p:sp>
        <p:nvSpPr>
          <p:cNvPr id="4" name="Marcador de número de diapositiva 3"/>
          <p:cNvSpPr>
            <a:spLocks noGrp="1"/>
          </p:cNvSpPr>
          <p:nvPr>
            <p:ph type="sldNum" sz="quarter" idx="10"/>
          </p:nvPr>
        </p:nvSpPr>
        <p:spPr/>
        <p:txBody>
          <a:bodyPr/>
          <a:lstStyle/>
          <a:p>
            <a:fld id="{E093E560-6B76-452A-AAA0-7F264AEA3105}" type="slidenum">
              <a:rPr lang="es-CO" smtClean="0"/>
              <a:t>6</a:t>
            </a:fld>
            <a:endParaRPr lang="es-CO"/>
          </a:p>
        </p:txBody>
      </p:sp>
    </p:spTree>
    <p:extLst>
      <p:ext uri="{BB962C8B-B14F-4D97-AF65-F5344CB8AC3E}">
        <p14:creationId xmlns:p14="http://schemas.microsoft.com/office/powerpoint/2010/main" val="3534604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El 73,5% de los casos </a:t>
            </a:r>
            <a:r>
              <a:rPr lang="en-US" dirty="0" err="1"/>
              <a:t>confirmados</a:t>
            </a:r>
            <a:r>
              <a:rPr lang="en-US" dirty="0"/>
              <a:t> en </a:t>
            </a:r>
            <a:r>
              <a:rPr lang="en-US" dirty="0" err="1"/>
              <a:t>menores</a:t>
            </a:r>
            <a:r>
              <a:rPr lang="en-US" dirty="0"/>
              <a:t> de 1 </a:t>
            </a:r>
            <a:r>
              <a:rPr lang="en-US" dirty="0" err="1"/>
              <a:t>año</a:t>
            </a:r>
            <a:r>
              <a:rPr lang="en-US" dirty="0"/>
              <a:t> </a:t>
            </a:r>
            <a:r>
              <a:rPr lang="en-US" dirty="0" err="1"/>
              <a:t>han</a:t>
            </a:r>
            <a:r>
              <a:rPr lang="en-US" dirty="0"/>
              <a:t> </a:t>
            </a:r>
            <a:r>
              <a:rPr lang="en-US" dirty="0" err="1"/>
              <a:t>recibido</a:t>
            </a:r>
            <a:r>
              <a:rPr lang="en-US" dirty="0"/>
              <a:t> al </a:t>
            </a:r>
            <a:r>
              <a:rPr lang="en-US" dirty="0" err="1"/>
              <a:t>menos</a:t>
            </a:r>
            <a:r>
              <a:rPr lang="en-US" dirty="0"/>
              <a:t> una </a:t>
            </a:r>
            <a:r>
              <a:rPr lang="en-US" dirty="0" err="1"/>
              <a:t>dosis</a:t>
            </a:r>
            <a:r>
              <a:rPr lang="en-US" dirty="0"/>
              <a:t> de </a:t>
            </a:r>
            <a:r>
              <a:rPr lang="en-US" dirty="0" err="1"/>
              <a:t>esquema</a:t>
            </a:r>
            <a:r>
              <a:rPr lang="en-US" dirty="0"/>
              <a:t>, de acuerdo a su </a:t>
            </a:r>
            <a:r>
              <a:rPr lang="en-US" dirty="0" err="1"/>
              <a:t>edad</a:t>
            </a:r>
            <a:r>
              <a:rPr lang="en-US" dirty="0"/>
              <a:t>. La mayor </a:t>
            </a:r>
            <a:r>
              <a:rPr lang="en-US" dirty="0" err="1"/>
              <a:t>proporción</a:t>
            </a:r>
            <a:r>
              <a:rPr lang="en-US" dirty="0"/>
              <a:t> de </a:t>
            </a:r>
            <a:r>
              <a:rPr lang="en-US" dirty="0" err="1"/>
              <a:t>niños</a:t>
            </a:r>
            <a:r>
              <a:rPr lang="en-US" dirty="0"/>
              <a:t> que no </a:t>
            </a:r>
            <a:r>
              <a:rPr lang="en-US" dirty="0" err="1"/>
              <a:t>han</a:t>
            </a:r>
            <a:r>
              <a:rPr lang="en-US" dirty="0"/>
              <a:t> </a:t>
            </a:r>
            <a:r>
              <a:rPr lang="en-US" dirty="0" err="1"/>
              <a:t>recibido</a:t>
            </a:r>
            <a:r>
              <a:rPr lang="en-US" dirty="0"/>
              <a:t> </a:t>
            </a:r>
            <a:r>
              <a:rPr lang="en-US" dirty="0" err="1"/>
              <a:t>dosis</a:t>
            </a:r>
            <a:r>
              <a:rPr lang="en-US" dirty="0"/>
              <a:t> de </a:t>
            </a:r>
            <a:r>
              <a:rPr lang="en-US" dirty="0" err="1"/>
              <a:t>biológico</a:t>
            </a:r>
            <a:r>
              <a:rPr lang="en-US" dirty="0"/>
              <a:t> DPT son los </a:t>
            </a:r>
            <a:r>
              <a:rPr lang="en-US" dirty="0" err="1"/>
              <a:t>niños</a:t>
            </a:r>
            <a:r>
              <a:rPr lang="en-US" dirty="0"/>
              <a:t> de 0- 1 </a:t>
            </a:r>
            <a:r>
              <a:rPr lang="en-US" dirty="0" err="1"/>
              <a:t>mes</a:t>
            </a:r>
            <a:r>
              <a:rPr lang="en-US" dirty="0"/>
              <a:t> </a:t>
            </a:r>
            <a:r>
              <a:rPr lang="en-US" dirty="0" err="1"/>
              <a:t>quienes</a:t>
            </a:r>
            <a:r>
              <a:rPr lang="en-US" dirty="0"/>
              <a:t> no se </a:t>
            </a:r>
            <a:r>
              <a:rPr lang="en-US" dirty="0" err="1"/>
              <a:t>constituyen</a:t>
            </a:r>
            <a:r>
              <a:rPr lang="en-US" dirty="0"/>
              <a:t> en población </a:t>
            </a:r>
            <a:r>
              <a:rPr lang="en-US" dirty="0" err="1"/>
              <a:t>objeto</a:t>
            </a:r>
            <a:r>
              <a:rPr lang="en-US" dirty="0"/>
              <a:t> del </a:t>
            </a:r>
            <a:r>
              <a:rPr lang="en-US" dirty="0" err="1"/>
              <a:t>programa</a:t>
            </a:r>
            <a:r>
              <a:rPr lang="en-US" dirty="0"/>
              <a:t> y los </a:t>
            </a:r>
            <a:r>
              <a:rPr lang="en-US" dirty="0" err="1"/>
              <a:t>niños</a:t>
            </a:r>
            <a:r>
              <a:rPr lang="en-US" dirty="0"/>
              <a:t> de 2-3 meses. </a:t>
            </a:r>
            <a:endParaRPr lang="es-CO" dirty="0"/>
          </a:p>
        </p:txBody>
      </p:sp>
      <p:sp>
        <p:nvSpPr>
          <p:cNvPr id="4" name="Marcador de número de diapositiva 3"/>
          <p:cNvSpPr>
            <a:spLocks noGrp="1"/>
          </p:cNvSpPr>
          <p:nvPr>
            <p:ph type="sldNum" sz="quarter" idx="10"/>
          </p:nvPr>
        </p:nvSpPr>
        <p:spPr/>
        <p:txBody>
          <a:bodyPr/>
          <a:lstStyle/>
          <a:p>
            <a:fld id="{E093E560-6B76-452A-AAA0-7F264AEA3105}" type="slidenum">
              <a:rPr lang="es-CO" smtClean="0"/>
              <a:t>7</a:t>
            </a:fld>
            <a:endParaRPr lang="es-CO"/>
          </a:p>
        </p:txBody>
      </p:sp>
    </p:spTree>
    <p:extLst>
      <p:ext uri="{BB962C8B-B14F-4D97-AF65-F5344CB8AC3E}">
        <p14:creationId xmlns:p14="http://schemas.microsoft.com/office/powerpoint/2010/main" val="1455049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b="1" dirty="0"/>
          </a:p>
        </p:txBody>
      </p:sp>
      <p:sp>
        <p:nvSpPr>
          <p:cNvPr id="4" name="Marcador de número de diapositiva 3"/>
          <p:cNvSpPr>
            <a:spLocks noGrp="1"/>
          </p:cNvSpPr>
          <p:nvPr>
            <p:ph type="sldNum" sz="quarter" idx="10"/>
          </p:nvPr>
        </p:nvSpPr>
        <p:spPr/>
        <p:txBody>
          <a:bodyPr/>
          <a:lstStyle/>
          <a:p>
            <a:fld id="{E093E560-6B76-452A-AAA0-7F264AEA3105}" type="slidenum">
              <a:rPr lang="es-CO" smtClean="0"/>
              <a:t>8</a:t>
            </a:fld>
            <a:endParaRPr lang="es-CO"/>
          </a:p>
        </p:txBody>
      </p:sp>
    </p:spTree>
    <p:extLst>
      <p:ext uri="{BB962C8B-B14F-4D97-AF65-F5344CB8AC3E}">
        <p14:creationId xmlns:p14="http://schemas.microsoft.com/office/powerpoint/2010/main" val="1060738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093E560-6B76-452A-AAA0-7F264AEA3105}" type="slidenum">
              <a:rPr lang="es-CO" smtClean="0"/>
              <a:t>9</a:t>
            </a:fld>
            <a:endParaRPr lang="es-CO"/>
          </a:p>
        </p:txBody>
      </p:sp>
    </p:spTree>
    <p:extLst>
      <p:ext uri="{BB962C8B-B14F-4D97-AF65-F5344CB8AC3E}">
        <p14:creationId xmlns:p14="http://schemas.microsoft.com/office/powerpoint/2010/main" val="1948062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baseline="0" dirty="0"/>
              <a:t>Los casos </a:t>
            </a:r>
            <a:r>
              <a:rPr lang="en-US" baseline="0" dirty="0" err="1"/>
              <a:t>confirmados</a:t>
            </a:r>
            <a:r>
              <a:rPr lang="en-US" baseline="0" dirty="0"/>
              <a:t> se </a:t>
            </a:r>
            <a:r>
              <a:rPr lang="en-US" baseline="0" dirty="0" err="1"/>
              <a:t>presentan</a:t>
            </a:r>
            <a:r>
              <a:rPr lang="en-US" baseline="0" dirty="0"/>
              <a:t> </a:t>
            </a:r>
            <a:r>
              <a:rPr lang="en-US" baseline="0" dirty="0" err="1"/>
              <a:t>principalmente</a:t>
            </a:r>
            <a:r>
              <a:rPr lang="en-US" baseline="0" dirty="0"/>
              <a:t> en hombres con el 59% de los Confirmados (20). </a:t>
            </a:r>
            <a:endParaRPr lang="es-CO" dirty="0"/>
          </a:p>
        </p:txBody>
      </p:sp>
      <p:sp>
        <p:nvSpPr>
          <p:cNvPr id="4" name="Marcador de número de diapositiva 3"/>
          <p:cNvSpPr>
            <a:spLocks noGrp="1"/>
          </p:cNvSpPr>
          <p:nvPr>
            <p:ph type="sldNum" sz="quarter" idx="10"/>
          </p:nvPr>
        </p:nvSpPr>
        <p:spPr/>
        <p:txBody>
          <a:bodyPr/>
          <a:lstStyle/>
          <a:p>
            <a:fld id="{E093E560-6B76-452A-AAA0-7F264AEA3105}" type="slidenum">
              <a:rPr lang="es-CO" smtClean="0"/>
              <a:t>10</a:t>
            </a:fld>
            <a:endParaRPr lang="es-CO"/>
          </a:p>
        </p:txBody>
      </p:sp>
    </p:spTree>
    <p:extLst>
      <p:ext uri="{BB962C8B-B14F-4D97-AF65-F5344CB8AC3E}">
        <p14:creationId xmlns:p14="http://schemas.microsoft.com/office/powerpoint/2010/main" val="3732137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745AF258-BA07-482E-A281-77B52BE6B5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Tree>
    <p:extLst>
      <p:ext uri="{BB962C8B-B14F-4D97-AF65-F5344CB8AC3E}">
        <p14:creationId xmlns:p14="http://schemas.microsoft.com/office/powerpoint/2010/main" val="361444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título">
    <p:spTree>
      <p:nvGrpSpPr>
        <p:cNvPr id="1" name=""/>
        <p:cNvGrpSpPr/>
        <p:nvPr/>
      </p:nvGrpSpPr>
      <p:grpSpPr>
        <a:xfrm>
          <a:off x="0" y="0"/>
          <a:ext cx="0" cy="0"/>
          <a:chOff x="0" y="0"/>
          <a:chExt cx="0" cy="0"/>
        </a:xfrm>
      </p:grpSpPr>
      <p:pic>
        <p:nvPicPr>
          <p:cNvPr id="5" name="Imagen 4" descr="Imagen que contiene captura de pantalla&#10;&#10;Descripción generada con confianza muy alta">
            <a:extLst>
              <a:ext uri="{FF2B5EF4-FFF2-40B4-BE49-F238E27FC236}">
                <a16:creationId xmlns:a16="http://schemas.microsoft.com/office/drawing/2014/main" id="{077D7CA0-BB1B-426A-B873-B9B33B559A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9" name="Título 8">
            <a:extLst>
              <a:ext uri="{FF2B5EF4-FFF2-40B4-BE49-F238E27FC236}">
                <a16:creationId xmlns:a16="http://schemas.microsoft.com/office/drawing/2014/main" id="{811A0F9B-5B4D-4CC8-983F-2C732C307BAF}"/>
              </a:ext>
            </a:extLst>
          </p:cNvPr>
          <p:cNvSpPr>
            <a:spLocks noGrp="1"/>
          </p:cNvSpPr>
          <p:nvPr>
            <p:ph type="title"/>
          </p:nvPr>
        </p:nvSpPr>
        <p:spPr>
          <a:xfrm>
            <a:off x="1303282" y="2419350"/>
            <a:ext cx="10131973" cy="1552575"/>
          </a:xfrm>
          <a:prstGeom prst="rect">
            <a:avLst/>
          </a:prstGeom>
        </p:spPr>
        <p:txBody>
          <a:bodyPr>
            <a:normAutofit/>
          </a:bodyPr>
          <a:lstStyle>
            <a:lvl1pPr>
              <a:defRPr sz="4000" b="1" spc="-150">
                <a:latin typeface="Helvetica" pitchFamily="2" charset="0"/>
                <a:cs typeface="Arial" panose="020B0604020202020204" pitchFamily="34" charset="0"/>
              </a:defRPr>
            </a:lvl1pPr>
          </a:lstStyle>
          <a:p>
            <a:r>
              <a:rPr lang="es-ES" dirty="0"/>
              <a:t>Haga clic para modificar el estilo de título del patrón</a:t>
            </a:r>
          </a:p>
        </p:txBody>
      </p:sp>
      <p:sp>
        <p:nvSpPr>
          <p:cNvPr id="21" name="Marcador de contenido 20">
            <a:extLst>
              <a:ext uri="{FF2B5EF4-FFF2-40B4-BE49-F238E27FC236}">
                <a16:creationId xmlns:a16="http://schemas.microsoft.com/office/drawing/2014/main" id="{0BFA6936-0586-4FE7-A1C7-F801ADB1EF08}"/>
              </a:ext>
            </a:extLst>
          </p:cNvPr>
          <p:cNvSpPr>
            <a:spLocks noGrp="1"/>
          </p:cNvSpPr>
          <p:nvPr>
            <p:ph sz="quarter" idx="10" hasCustomPrompt="1"/>
          </p:nvPr>
        </p:nvSpPr>
        <p:spPr>
          <a:xfrm>
            <a:off x="1303338" y="4445057"/>
            <a:ext cx="10131425" cy="386666"/>
          </a:xfrm>
          <a:prstGeom prst="rect">
            <a:avLst/>
          </a:prstGeom>
        </p:spPr>
        <p:txBody>
          <a:bodyPr>
            <a:normAutofit/>
          </a:bodyPr>
          <a:lstStyle>
            <a:lvl1pPr marL="0" indent="0" algn="l">
              <a:buNone/>
              <a:defRPr sz="2400" b="1">
                <a:latin typeface="Helvetica" pitchFamily="2" charset="0"/>
              </a:defRPr>
            </a:lvl1pPr>
            <a:lvl3pPr marL="914400" indent="0">
              <a:buNone/>
              <a:defRPr/>
            </a:lvl3pPr>
          </a:lstStyle>
          <a:p>
            <a:pPr lvl="0"/>
            <a:r>
              <a:rPr lang="es-ES" dirty="0"/>
              <a:t>Funcionario Responsable</a:t>
            </a:r>
          </a:p>
        </p:txBody>
      </p:sp>
      <p:sp>
        <p:nvSpPr>
          <p:cNvPr id="22" name="Marcador de contenido 20">
            <a:extLst>
              <a:ext uri="{FF2B5EF4-FFF2-40B4-BE49-F238E27FC236}">
                <a16:creationId xmlns:a16="http://schemas.microsoft.com/office/drawing/2014/main" id="{B1D8B8BC-3D50-4688-B07D-C0517D7B63DD}"/>
              </a:ext>
            </a:extLst>
          </p:cNvPr>
          <p:cNvSpPr>
            <a:spLocks noGrp="1"/>
          </p:cNvSpPr>
          <p:nvPr>
            <p:ph sz="quarter" idx="11" hasCustomPrompt="1"/>
          </p:nvPr>
        </p:nvSpPr>
        <p:spPr>
          <a:xfrm>
            <a:off x="1303282" y="4872531"/>
            <a:ext cx="10131425" cy="386666"/>
          </a:xfrm>
          <a:prstGeom prst="rect">
            <a:avLst/>
          </a:prstGeom>
        </p:spPr>
        <p:txBody>
          <a:bodyPr>
            <a:normAutofit/>
          </a:bodyPr>
          <a:lstStyle>
            <a:lvl1pPr marL="0" indent="0">
              <a:buNone/>
              <a:defRPr sz="2000" b="1">
                <a:latin typeface="Helvetica" pitchFamily="2" charset="0"/>
              </a:defRPr>
            </a:lvl1pPr>
            <a:lvl3pPr marL="914400" indent="0">
              <a:buNone/>
              <a:defRPr/>
            </a:lvl3pPr>
          </a:lstStyle>
          <a:p>
            <a:pPr lvl="0"/>
            <a:r>
              <a:rPr lang="es-ES" dirty="0"/>
              <a:t>Cargo</a:t>
            </a:r>
          </a:p>
        </p:txBody>
      </p:sp>
      <p:sp>
        <p:nvSpPr>
          <p:cNvPr id="23" name="Marcador de contenido 20">
            <a:extLst>
              <a:ext uri="{FF2B5EF4-FFF2-40B4-BE49-F238E27FC236}">
                <a16:creationId xmlns:a16="http://schemas.microsoft.com/office/drawing/2014/main" id="{81DBBC51-D15B-4207-BBC5-912124E7D3F1}"/>
              </a:ext>
            </a:extLst>
          </p:cNvPr>
          <p:cNvSpPr>
            <a:spLocks noGrp="1"/>
          </p:cNvSpPr>
          <p:nvPr>
            <p:ph sz="quarter" idx="12" hasCustomPrompt="1"/>
          </p:nvPr>
        </p:nvSpPr>
        <p:spPr>
          <a:xfrm>
            <a:off x="1303281" y="5302962"/>
            <a:ext cx="10131425" cy="386666"/>
          </a:xfrm>
          <a:prstGeom prst="rect">
            <a:avLst/>
          </a:prstGeom>
        </p:spPr>
        <p:txBody>
          <a:bodyPr>
            <a:normAutofit/>
          </a:bodyPr>
          <a:lstStyle>
            <a:lvl1pPr marL="0" indent="0">
              <a:buNone/>
              <a:defRPr sz="2000" b="0">
                <a:latin typeface="Helvetica" pitchFamily="2" charset="0"/>
              </a:defRPr>
            </a:lvl1pPr>
            <a:lvl3pPr marL="914400" indent="0">
              <a:buNone/>
              <a:defRPr/>
            </a:lvl3pPr>
          </a:lstStyle>
          <a:p>
            <a:pPr lvl="0"/>
            <a:r>
              <a:rPr lang="es-ES" dirty="0"/>
              <a:t>Dependencia</a:t>
            </a:r>
          </a:p>
        </p:txBody>
      </p:sp>
    </p:spTree>
    <p:extLst>
      <p:ext uri="{BB962C8B-B14F-4D97-AF65-F5344CB8AC3E}">
        <p14:creationId xmlns:p14="http://schemas.microsoft.com/office/powerpoint/2010/main" val="366500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texto">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B3BB829B-0858-42DC-9368-D7350B4B8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9" name="Título 8">
            <a:extLst>
              <a:ext uri="{FF2B5EF4-FFF2-40B4-BE49-F238E27FC236}">
                <a16:creationId xmlns:a16="http://schemas.microsoft.com/office/drawing/2014/main" id="{D7F18F2D-1664-465A-B862-45EFBE2364B0}"/>
              </a:ext>
            </a:extLst>
          </p:cNvPr>
          <p:cNvSpPr>
            <a:spLocks noGrp="1"/>
          </p:cNvSpPr>
          <p:nvPr>
            <p:ph type="title"/>
          </p:nvPr>
        </p:nvSpPr>
        <p:spPr>
          <a:xfrm>
            <a:off x="657224" y="1266825"/>
            <a:ext cx="10782300" cy="957263"/>
          </a:xfrm>
          <a:prstGeom prst="rect">
            <a:avLst/>
          </a:prstGeom>
        </p:spPr>
        <p:txBody>
          <a:bodyPr>
            <a:normAutofit/>
          </a:bodyPr>
          <a:lstStyle>
            <a:lvl1pPr>
              <a:defRPr sz="3500" b="1">
                <a:latin typeface="Helvetica" pitchFamily="2" charset="0"/>
              </a:defRPr>
            </a:lvl1pPr>
          </a:lstStyle>
          <a:p>
            <a:r>
              <a:rPr lang="es-ES" dirty="0"/>
              <a:t>Haga clic para modificar el estilo de título del patrón</a:t>
            </a:r>
          </a:p>
        </p:txBody>
      </p:sp>
      <p:sp>
        <p:nvSpPr>
          <p:cNvPr id="11" name="Marcador de contenido 10">
            <a:extLst>
              <a:ext uri="{FF2B5EF4-FFF2-40B4-BE49-F238E27FC236}">
                <a16:creationId xmlns:a16="http://schemas.microsoft.com/office/drawing/2014/main" id="{8820FE63-71E5-4780-ADA7-998E5A6AF1B1}"/>
              </a:ext>
            </a:extLst>
          </p:cNvPr>
          <p:cNvSpPr>
            <a:spLocks noGrp="1"/>
          </p:cNvSpPr>
          <p:nvPr>
            <p:ph sz="quarter" idx="10"/>
          </p:nvPr>
        </p:nvSpPr>
        <p:spPr>
          <a:xfrm>
            <a:off x="657225" y="2524125"/>
            <a:ext cx="10782300" cy="3762375"/>
          </a:xfrm>
          <a:prstGeom prst="rect">
            <a:avLst/>
          </a:prstGeo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79088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657225" y="390525"/>
            <a:ext cx="10782300" cy="400050"/>
          </a:xfrm>
          <a:prstGeom prst="rect">
            <a:avLst/>
          </a:prstGeom>
        </p:spPr>
        <p:txBody>
          <a:bodyPr>
            <a:normAutofit/>
          </a:bodyPr>
          <a:lstStyle>
            <a:lvl1pPr>
              <a:defRPr sz="24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657225" y="1114425"/>
            <a:ext cx="10782300" cy="5172076"/>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3924235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ierre presentación">
    <p:spTree>
      <p:nvGrpSpPr>
        <p:cNvPr id="1" name=""/>
        <p:cNvGrpSpPr/>
        <p:nvPr/>
      </p:nvGrpSpPr>
      <p:grpSpPr>
        <a:xfrm>
          <a:off x="0" y="0"/>
          <a:ext cx="0" cy="0"/>
          <a:chOff x="0" y="0"/>
          <a:chExt cx="0" cy="0"/>
        </a:xfrm>
      </p:grpSpPr>
      <p:pic>
        <p:nvPicPr>
          <p:cNvPr id="3" name="Imagen 2" descr="Imagen que contiene captura de pantalla&#10;&#10;Descripción generada con confianza muy alta">
            <a:extLst>
              <a:ext uri="{FF2B5EF4-FFF2-40B4-BE49-F238E27FC236}">
                <a16:creationId xmlns:a16="http://schemas.microsoft.com/office/drawing/2014/main" id="{F3BF3334-D0F3-481D-8132-223500A09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5" name="Marcador de contenido 20">
            <a:extLst>
              <a:ext uri="{FF2B5EF4-FFF2-40B4-BE49-F238E27FC236}">
                <a16:creationId xmlns:a16="http://schemas.microsoft.com/office/drawing/2014/main" id="{F553981C-1BC9-4FE8-9294-0E75C89EDC3C}"/>
              </a:ext>
            </a:extLst>
          </p:cNvPr>
          <p:cNvSpPr>
            <a:spLocks noGrp="1"/>
          </p:cNvSpPr>
          <p:nvPr>
            <p:ph sz="quarter" idx="10" hasCustomPrompt="1"/>
          </p:nvPr>
        </p:nvSpPr>
        <p:spPr>
          <a:xfrm>
            <a:off x="1124663" y="3400097"/>
            <a:ext cx="10131425" cy="386666"/>
          </a:xfrm>
          <a:prstGeom prst="rect">
            <a:avLst/>
          </a:prstGeom>
        </p:spPr>
        <p:txBody>
          <a:bodyPr>
            <a:normAutofit/>
          </a:bodyPr>
          <a:lstStyle>
            <a:lvl1pPr marL="0" indent="0" algn="ctr">
              <a:buNone/>
              <a:defRPr sz="2400" b="1">
                <a:latin typeface="Helvetica" pitchFamily="2" charset="0"/>
              </a:defRPr>
            </a:lvl1pPr>
            <a:lvl3pPr marL="914400" indent="0">
              <a:buNone/>
              <a:defRPr/>
            </a:lvl3pPr>
          </a:lstStyle>
          <a:p>
            <a:pPr lvl="0"/>
            <a:r>
              <a:rPr lang="es-ES" dirty="0"/>
              <a:t>Funcionario Responsable</a:t>
            </a:r>
          </a:p>
        </p:txBody>
      </p:sp>
      <p:sp>
        <p:nvSpPr>
          <p:cNvPr id="6" name="Marcador de contenido 20">
            <a:extLst>
              <a:ext uri="{FF2B5EF4-FFF2-40B4-BE49-F238E27FC236}">
                <a16:creationId xmlns:a16="http://schemas.microsoft.com/office/drawing/2014/main" id="{B3357B8A-9A11-4D25-BB80-B93A3FFEA5B7}"/>
              </a:ext>
            </a:extLst>
          </p:cNvPr>
          <p:cNvSpPr>
            <a:spLocks noGrp="1"/>
          </p:cNvSpPr>
          <p:nvPr>
            <p:ph sz="quarter" idx="11" hasCustomPrompt="1"/>
          </p:nvPr>
        </p:nvSpPr>
        <p:spPr>
          <a:xfrm>
            <a:off x="1124607" y="3827571"/>
            <a:ext cx="10131425" cy="386666"/>
          </a:xfrm>
          <a:prstGeom prst="rect">
            <a:avLst/>
          </a:prstGeom>
        </p:spPr>
        <p:txBody>
          <a:bodyPr>
            <a:normAutofit/>
          </a:bodyPr>
          <a:lstStyle>
            <a:lvl1pPr marL="0" indent="0" algn="ctr">
              <a:buNone/>
              <a:defRPr sz="2000" b="1">
                <a:latin typeface="Helvetica" pitchFamily="2" charset="0"/>
              </a:defRPr>
            </a:lvl1pPr>
            <a:lvl3pPr marL="914400" indent="0">
              <a:buNone/>
              <a:defRPr/>
            </a:lvl3pPr>
          </a:lstStyle>
          <a:p>
            <a:pPr lvl="0"/>
            <a:r>
              <a:rPr lang="es-ES" dirty="0"/>
              <a:t>Cargo - Correo</a:t>
            </a:r>
          </a:p>
        </p:txBody>
      </p:sp>
      <p:sp>
        <p:nvSpPr>
          <p:cNvPr id="7" name="Marcador de contenido 20">
            <a:extLst>
              <a:ext uri="{FF2B5EF4-FFF2-40B4-BE49-F238E27FC236}">
                <a16:creationId xmlns:a16="http://schemas.microsoft.com/office/drawing/2014/main" id="{79AF012C-C57A-494F-ADE0-770B84BB624E}"/>
              </a:ext>
            </a:extLst>
          </p:cNvPr>
          <p:cNvSpPr>
            <a:spLocks noGrp="1"/>
          </p:cNvSpPr>
          <p:nvPr>
            <p:ph sz="quarter" idx="12" hasCustomPrompt="1"/>
          </p:nvPr>
        </p:nvSpPr>
        <p:spPr>
          <a:xfrm>
            <a:off x="1124606" y="4258002"/>
            <a:ext cx="10131425" cy="386666"/>
          </a:xfrm>
          <a:prstGeom prst="rect">
            <a:avLst/>
          </a:prstGeom>
        </p:spPr>
        <p:txBody>
          <a:bodyPr>
            <a:normAutofit/>
          </a:bodyPr>
          <a:lstStyle>
            <a:lvl1pPr marL="0" indent="0" algn="ctr">
              <a:buNone/>
              <a:defRPr sz="2000" b="0">
                <a:latin typeface="Helvetica" pitchFamily="2" charset="0"/>
              </a:defRPr>
            </a:lvl1pPr>
            <a:lvl3pPr marL="914400" indent="0">
              <a:buNone/>
              <a:defRPr/>
            </a:lvl3pPr>
          </a:lstStyle>
          <a:p>
            <a:pPr lvl="0"/>
            <a:r>
              <a:rPr lang="es-ES" dirty="0"/>
              <a:t>Dependencia</a:t>
            </a:r>
          </a:p>
        </p:txBody>
      </p:sp>
    </p:spTree>
    <p:extLst>
      <p:ext uri="{BB962C8B-B14F-4D97-AF65-F5344CB8AC3E}">
        <p14:creationId xmlns:p14="http://schemas.microsoft.com/office/powerpoint/2010/main" val="1560342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1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em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mailto:aulloa@ins.gov.co"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039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a:xfrm>
            <a:off x="657225" y="243383"/>
            <a:ext cx="10782300" cy="639485"/>
          </a:xfrm>
        </p:spPr>
        <p:txBody>
          <a:bodyPr>
            <a:normAutofit fontScale="90000"/>
          </a:bodyPr>
          <a:lstStyle/>
          <a:p>
            <a:r>
              <a:rPr lang="es-ES" altLang="es-CO" dirty="0"/>
              <a:t>Distribución por grupo de edad y sexo de casos confirmados, a semana epidemiológica 40 de 2020, Colombia  </a:t>
            </a:r>
            <a:br>
              <a:rPr lang="es-ES" altLang="es-CO" dirty="0"/>
            </a:br>
            <a:endParaRPr lang="es-ES" dirty="0"/>
          </a:p>
        </p:txBody>
      </p:sp>
      <p:sp>
        <p:nvSpPr>
          <p:cNvPr id="4" name="2 Subtítulo"/>
          <p:cNvSpPr txBox="1">
            <a:spLocks/>
          </p:cNvSpPr>
          <p:nvPr/>
        </p:nvSpPr>
        <p:spPr bwMode="auto">
          <a:xfrm>
            <a:off x="1204351" y="6340331"/>
            <a:ext cx="3956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20000"/>
              </a:spcBef>
              <a:buFont typeface="Arial" panose="020B0604020202020204" pitchFamily="34" charset="0"/>
              <a:buNone/>
            </a:pPr>
            <a:r>
              <a:rPr lang="es-ES_tradnl" altLang="es-CO" sz="1100" dirty="0">
                <a:latin typeface="Arial Narrow" panose="020B0606020202030204" pitchFamily="34" charset="0"/>
              </a:rPr>
              <a:t>Fuente: </a:t>
            </a:r>
            <a:r>
              <a:rPr lang="es-ES_tradnl" altLang="es-CO" sz="1100" dirty="0" err="1">
                <a:latin typeface="Arial Narrow" panose="020B0606020202030204" pitchFamily="34" charset="0"/>
              </a:rPr>
              <a:t>Sivigila</a:t>
            </a:r>
            <a:r>
              <a:rPr lang="es-ES_tradnl" altLang="es-CO" sz="1100" dirty="0">
                <a:latin typeface="Arial Narrow" panose="020B0606020202030204" pitchFamily="34" charset="0"/>
              </a:rPr>
              <a:t>, Instituto Nacional de Salud, Colombia</a:t>
            </a:r>
            <a:endParaRPr lang="es-CO" altLang="es-CO" sz="1100" dirty="0">
              <a:latin typeface="Arial Narrow" panose="020B0606020202030204" pitchFamily="34" charset="0"/>
            </a:endParaRPr>
          </a:p>
        </p:txBody>
      </p:sp>
      <p:pic>
        <p:nvPicPr>
          <p:cNvPr id="9" name="Imagen 8">
            <a:extLst>
              <a:ext uri="{FF2B5EF4-FFF2-40B4-BE49-F238E27FC236}">
                <a16:creationId xmlns:a16="http://schemas.microsoft.com/office/drawing/2014/main" id="{8CC5DA81-9083-46AD-8D1B-B5505D4F3AE3}"/>
              </a:ext>
            </a:extLst>
          </p:cNvPr>
          <p:cNvPicPr>
            <a:picLocks noChangeAspect="1"/>
          </p:cNvPicPr>
          <p:nvPr/>
        </p:nvPicPr>
        <p:blipFill>
          <a:blip r:embed="rId3"/>
          <a:stretch>
            <a:fillRect/>
          </a:stretch>
        </p:blipFill>
        <p:spPr>
          <a:xfrm>
            <a:off x="8204647" y="1646913"/>
            <a:ext cx="664522" cy="963251"/>
          </a:xfrm>
          <a:prstGeom prst="rect">
            <a:avLst/>
          </a:prstGeom>
        </p:spPr>
      </p:pic>
      <p:sp>
        <p:nvSpPr>
          <p:cNvPr id="11" name="CuadroTexto 10">
            <a:extLst>
              <a:ext uri="{FF2B5EF4-FFF2-40B4-BE49-F238E27FC236}">
                <a16:creationId xmlns:a16="http://schemas.microsoft.com/office/drawing/2014/main" id="{21305772-3E68-46EE-9D84-9E8164155526}"/>
              </a:ext>
            </a:extLst>
          </p:cNvPr>
          <p:cNvSpPr txBox="1"/>
          <p:nvPr/>
        </p:nvSpPr>
        <p:spPr>
          <a:xfrm>
            <a:off x="9437902" y="1727049"/>
            <a:ext cx="1090669" cy="369332"/>
          </a:xfrm>
          <a:prstGeom prst="rect">
            <a:avLst/>
          </a:prstGeom>
          <a:noFill/>
        </p:spPr>
        <p:txBody>
          <a:bodyPr wrap="square" rtlCol="0">
            <a:spAutoFit/>
          </a:bodyPr>
          <a:lstStyle/>
          <a:p>
            <a:pPr algn="ctr"/>
            <a:r>
              <a:rPr lang="es-ES" dirty="0"/>
              <a:t>Hombres</a:t>
            </a:r>
            <a:endParaRPr lang="es-CO" dirty="0"/>
          </a:p>
        </p:txBody>
      </p:sp>
      <p:sp>
        <p:nvSpPr>
          <p:cNvPr id="13" name="CuadroTexto 12">
            <a:extLst>
              <a:ext uri="{FF2B5EF4-FFF2-40B4-BE49-F238E27FC236}">
                <a16:creationId xmlns:a16="http://schemas.microsoft.com/office/drawing/2014/main" id="{05EAE4D2-25D3-4956-B30A-984076B691A4}"/>
              </a:ext>
            </a:extLst>
          </p:cNvPr>
          <p:cNvSpPr txBox="1"/>
          <p:nvPr/>
        </p:nvSpPr>
        <p:spPr>
          <a:xfrm>
            <a:off x="9371800" y="2128538"/>
            <a:ext cx="1344521" cy="369332"/>
          </a:xfrm>
          <a:prstGeom prst="rect">
            <a:avLst/>
          </a:prstGeom>
          <a:noFill/>
        </p:spPr>
        <p:txBody>
          <a:bodyPr wrap="square" rtlCol="0">
            <a:spAutoFit/>
          </a:bodyPr>
          <a:lstStyle/>
          <a:p>
            <a:pPr algn="ctr"/>
            <a:r>
              <a:rPr lang="es-ES" b="1" dirty="0">
                <a:solidFill>
                  <a:srgbClr val="0070C0"/>
                </a:solidFill>
                <a:effectLst>
                  <a:outerShdw blurRad="38100" dist="38100" dir="2700000" algn="tl">
                    <a:srgbClr val="000000">
                      <a:alpha val="43137"/>
                    </a:srgbClr>
                  </a:outerShdw>
                </a:effectLst>
              </a:rPr>
              <a:t>20 positivos</a:t>
            </a:r>
            <a:endParaRPr lang="es-CO" b="1" dirty="0">
              <a:solidFill>
                <a:srgbClr val="0070C0"/>
              </a:solidFill>
              <a:effectLst>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id="{2CCA7290-9D2E-4983-8572-48A54B19B87D}"/>
              </a:ext>
            </a:extLst>
          </p:cNvPr>
          <p:cNvSpPr txBox="1"/>
          <p:nvPr/>
        </p:nvSpPr>
        <p:spPr>
          <a:xfrm>
            <a:off x="9650975" y="2564259"/>
            <a:ext cx="664522" cy="369332"/>
          </a:xfrm>
          <a:prstGeom prst="rect">
            <a:avLst/>
          </a:prstGeom>
          <a:noFill/>
        </p:spPr>
        <p:txBody>
          <a:bodyPr wrap="square" rtlCol="0">
            <a:spAutoFit/>
          </a:bodyPr>
          <a:lstStyle/>
          <a:p>
            <a:pPr algn="ctr"/>
            <a:r>
              <a:rPr lang="es-ES" dirty="0"/>
              <a:t>59%</a:t>
            </a:r>
            <a:endParaRPr lang="es-CO" dirty="0"/>
          </a:p>
        </p:txBody>
      </p:sp>
      <p:pic>
        <p:nvPicPr>
          <p:cNvPr id="17" name="Imagen 16">
            <a:extLst>
              <a:ext uri="{FF2B5EF4-FFF2-40B4-BE49-F238E27FC236}">
                <a16:creationId xmlns:a16="http://schemas.microsoft.com/office/drawing/2014/main" id="{352C8603-817A-430D-8249-E43433953346}"/>
              </a:ext>
            </a:extLst>
          </p:cNvPr>
          <p:cNvPicPr>
            <a:picLocks noChangeAspect="1"/>
          </p:cNvPicPr>
          <p:nvPr/>
        </p:nvPicPr>
        <p:blipFill>
          <a:blip r:embed="rId4"/>
          <a:stretch>
            <a:fillRect/>
          </a:stretch>
        </p:blipFill>
        <p:spPr>
          <a:xfrm>
            <a:off x="8204647" y="3501330"/>
            <a:ext cx="676715" cy="993734"/>
          </a:xfrm>
          <a:prstGeom prst="rect">
            <a:avLst/>
          </a:prstGeom>
        </p:spPr>
      </p:pic>
      <p:sp>
        <p:nvSpPr>
          <p:cNvPr id="19" name="CuadroTexto 18">
            <a:extLst>
              <a:ext uri="{FF2B5EF4-FFF2-40B4-BE49-F238E27FC236}">
                <a16:creationId xmlns:a16="http://schemas.microsoft.com/office/drawing/2014/main" id="{A33CE1DC-BFC1-4F9B-A590-74C58B79EA10}"/>
              </a:ext>
            </a:extLst>
          </p:cNvPr>
          <p:cNvSpPr txBox="1"/>
          <p:nvPr/>
        </p:nvSpPr>
        <p:spPr>
          <a:xfrm>
            <a:off x="9371801" y="3515949"/>
            <a:ext cx="1090669" cy="369332"/>
          </a:xfrm>
          <a:prstGeom prst="rect">
            <a:avLst/>
          </a:prstGeom>
          <a:noFill/>
        </p:spPr>
        <p:txBody>
          <a:bodyPr wrap="square" rtlCol="0">
            <a:spAutoFit/>
          </a:bodyPr>
          <a:lstStyle/>
          <a:p>
            <a:pPr algn="ctr"/>
            <a:r>
              <a:rPr lang="es-ES" dirty="0"/>
              <a:t>Mujeres</a:t>
            </a:r>
            <a:endParaRPr lang="es-CO" dirty="0"/>
          </a:p>
        </p:txBody>
      </p:sp>
      <p:sp>
        <p:nvSpPr>
          <p:cNvPr id="21" name="CuadroTexto 20">
            <a:extLst>
              <a:ext uri="{FF2B5EF4-FFF2-40B4-BE49-F238E27FC236}">
                <a16:creationId xmlns:a16="http://schemas.microsoft.com/office/drawing/2014/main" id="{8FE430DB-56D5-4800-9A1E-81C685D03BBA}"/>
              </a:ext>
            </a:extLst>
          </p:cNvPr>
          <p:cNvSpPr txBox="1"/>
          <p:nvPr/>
        </p:nvSpPr>
        <p:spPr>
          <a:xfrm>
            <a:off x="9305700" y="3880711"/>
            <a:ext cx="1344520" cy="369332"/>
          </a:xfrm>
          <a:prstGeom prst="rect">
            <a:avLst/>
          </a:prstGeom>
          <a:noFill/>
        </p:spPr>
        <p:txBody>
          <a:bodyPr wrap="square" rtlCol="0">
            <a:spAutoFit/>
          </a:bodyPr>
          <a:lstStyle/>
          <a:p>
            <a:pPr algn="ctr"/>
            <a:r>
              <a:rPr lang="es-ES" b="1" dirty="0">
                <a:solidFill>
                  <a:srgbClr val="0070C0"/>
                </a:solidFill>
                <a:effectLst>
                  <a:outerShdw blurRad="38100" dist="38100" dir="2700000" algn="tl">
                    <a:srgbClr val="000000">
                      <a:alpha val="43137"/>
                    </a:srgbClr>
                  </a:outerShdw>
                </a:effectLst>
              </a:rPr>
              <a:t>14 positivos</a:t>
            </a:r>
            <a:endParaRPr lang="es-CO" b="1" dirty="0">
              <a:solidFill>
                <a:srgbClr val="0070C0"/>
              </a:solidFill>
              <a:effectLst>
                <a:outerShdw blurRad="38100" dist="38100" dir="2700000" algn="tl">
                  <a:srgbClr val="000000">
                    <a:alpha val="43137"/>
                  </a:srgbClr>
                </a:outerShdw>
              </a:effectLst>
            </a:endParaRPr>
          </a:p>
        </p:txBody>
      </p:sp>
      <p:sp>
        <p:nvSpPr>
          <p:cNvPr id="23" name="CuadroTexto 22">
            <a:extLst>
              <a:ext uri="{FF2B5EF4-FFF2-40B4-BE49-F238E27FC236}">
                <a16:creationId xmlns:a16="http://schemas.microsoft.com/office/drawing/2014/main" id="{90430BCF-DC51-4F82-BD04-46F041B8ABD3}"/>
              </a:ext>
            </a:extLst>
          </p:cNvPr>
          <p:cNvSpPr txBox="1"/>
          <p:nvPr/>
        </p:nvSpPr>
        <p:spPr>
          <a:xfrm>
            <a:off x="9584874" y="4241234"/>
            <a:ext cx="664522" cy="369332"/>
          </a:xfrm>
          <a:prstGeom prst="rect">
            <a:avLst/>
          </a:prstGeom>
          <a:noFill/>
        </p:spPr>
        <p:txBody>
          <a:bodyPr wrap="square" rtlCol="0">
            <a:spAutoFit/>
          </a:bodyPr>
          <a:lstStyle/>
          <a:p>
            <a:pPr algn="ctr"/>
            <a:r>
              <a:rPr lang="es-ES" dirty="0"/>
              <a:t>41%</a:t>
            </a:r>
            <a:endParaRPr lang="es-CO" dirty="0"/>
          </a:p>
        </p:txBody>
      </p:sp>
      <p:sp>
        <p:nvSpPr>
          <p:cNvPr id="25" name="CuadroTexto 24">
            <a:extLst>
              <a:ext uri="{FF2B5EF4-FFF2-40B4-BE49-F238E27FC236}">
                <a16:creationId xmlns:a16="http://schemas.microsoft.com/office/drawing/2014/main" id="{219924F9-0BF5-43A0-ABC3-A8C98C8137F2}"/>
              </a:ext>
            </a:extLst>
          </p:cNvPr>
          <p:cNvSpPr txBox="1"/>
          <p:nvPr/>
        </p:nvSpPr>
        <p:spPr>
          <a:xfrm>
            <a:off x="7961180" y="5007842"/>
            <a:ext cx="1344520" cy="1200329"/>
          </a:xfrm>
          <a:prstGeom prst="rect">
            <a:avLst/>
          </a:prstGeom>
          <a:noFill/>
        </p:spPr>
        <p:txBody>
          <a:bodyPr wrap="square" rtlCol="0">
            <a:spAutoFit/>
          </a:bodyPr>
          <a:lstStyle/>
          <a:p>
            <a:pPr algn="ctr"/>
            <a:r>
              <a:rPr lang="es-ES" b="1" dirty="0">
                <a:solidFill>
                  <a:srgbClr val="FF0000"/>
                </a:solidFill>
                <a:effectLst>
                  <a:outerShdw blurRad="38100" dist="38100" dir="2700000" algn="tl">
                    <a:srgbClr val="000000">
                      <a:alpha val="43137"/>
                    </a:srgbClr>
                  </a:outerShdw>
                </a:effectLst>
              </a:rPr>
              <a:t>No se reportan casos fallecidos </a:t>
            </a:r>
            <a:endParaRPr lang="es-CO" b="1" dirty="0">
              <a:solidFill>
                <a:srgbClr val="FF0000"/>
              </a:solidFill>
              <a:effectLst>
                <a:outerShdw blurRad="38100" dist="38100" dir="2700000" algn="tl">
                  <a:srgbClr val="000000">
                    <a:alpha val="43137"/>
                  </a:srgbClr>
                </a:outerShdw>
              </a:effectLst>
            </a:endParaRPr>
          </a:p>
        </p:txBody>
      </p:sp>
      <p:sp>
        <p:nvSpPr>
          <p:cNvPr id="27" name="CuadroTexto 26">
            <a:extLst>
              <a:ext uri="{FF2B5EF4-FFF2-40B4-BE49-F238E27FC236}">
                <a16:creationId xmlns:a16="http://schemas.microsoft.com/office/drawing/2014/main" id="{EF815732-18F3-4FA3-BF89-D9A0FDEA0137}"/>
              </a:ext>
            </a:extLst>
          </p:cNvPr>
          <p:cNvSpPr txBox="1"/>
          <p:nvPr/>
        </p:nvSpPr>
        <p:spPr>
          <a:xfrm>
            <a:off x="9977960" y="5094224"/>
            <a:ext cx="1344520" cy="923330"/>
          </a:xfrm>
          <a:prstGeom prst="rect">
            <a:avLst/>
          </a:prstGeom>
          <a:noFill/>
        </p:spPr>
        <p:txBody>
          <a:bodyPr wrap="square" rtlCol="0">
            <a:spAutoFit/>
          </a:bodyPr>
          <a:lstStyle/>
          <a:p>
            <a:pPr algn="ctr"/>
            <a:r>
              <a:rPr lang="es-ES" b="1" dirty="0">
                <a:solidFill>
                  <a:schemeClr val="accent6">
                    <a:lumMod val="75000"/>
                  </a:schemeClr>
                </a:solidFill>
                <a:effectLst>
                  <a:outerShdw blurRad="38100" dist="38100" dir="2700000" algn="tl">
                    <a:srgbClr val="000000">
                      <a:alpha val="43137"/>
                    </a:srgbClr>
                  </a:outerShdw>
                </a:effectLst>
              </a:rPr>
              <a:t>4 casos población migrante</a:t>
            </a:r>
            <a:endParaRPr lang="es-CO" b="1" dirty="0">
              <a:solidFill>
                <a:schemeClr val="accent6">
                  <a:lumMod val="75000"/>
                </a:schemeClr>
              </a:solidFill>
              <a:effectLst>
                <a:outerShdw blurRad="38100" dist="38100" dir="2700000" algn="tl">
                  <a:srgbClr val="000000">
                    <a:alpha val="43137"/>
                  </a:srgbClr>
                </a:outerShdw>
              </a:effectLst>
            </a:endParaRPr>
          </a:p>
        </p:txBody>
      </p:sp>
      <p:pic>
        <p:nvPicPr>
          <p:cNvPr id="5" name="Imagen 4">
            <a:extLst>
              <a:ext uri="{FF2B5EF4-FFF2-40B4-BE49-F238E27FC236}">
                <a16:creationId xmlns:a16="http://schemas.microsoft.com/office/drawing/2014/main" id="{3B747B1B-C2DA-4C76-880E-304E5FC2B114}"/>
              </a:ext>
            </a:extLst>
          </p:cNvPr>
          <p:cNvPicPr>
            <a:picLocks noChangeAspect="1"/>
          </p:cNvPicPr>
          <p:nvPr/>
        </p:nvPicPr>
        <p:blipFill>
          <a:blip r:embed="rId5"/>
          <a:stretch>
            <a:fillRect/>
          </a:stretch>
        </p:blipFill>
        <p:spPr>
          <a:xfrm>
            <a:off x="1333900" y="1098465"/>
            <a:ext cx="5320630" cy="5204300"/>
          </a:xfrm>
          <a:prstGeom prst="rect">
            <a:avLst/>
          </a:prstGeom>
        </p:spPr>
      </p:pic>
      <p:sp>
        <p:nvSpPr>
          <p:cNvPr id="3" name="Rectangle 2">
            <a:extLst>
              <a:ext uri="{FF2B5EF4-FFF2-40B4-BE49-F238E27FC236}">
                <a16:creationId xmlns:a16="http://schemas.microsoft.com/office/drawing/2014/main" id="{787DFCDB-8DB2-48FF-BABA-072F50AAADE6}"/>
              </a:ext>
            </a:extLst>
          </p:cNvPr>
          <p:cNvSpPr/>
          <p:nvPr/>
        </p:nvSpPr>
        <p:spPr>
          <a:xfrm>
            <a:off x="1092530" y="2610164"/>
            <a:ext cx="5688280" cy="369332"/>
          </a:xfrm>
          <a:prstGeom prst="rect">
            <a:avLst/>
          </a:prstGeom>
          <a:noFill/>
          <a:ln w="57150">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718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53E76-31C7-4D5A-8B15-03ADAC14E4EB}"/>
              </a:ext>
            </a:extLst>
          </p:cNvPr>
          <p:cNvSpPr>
            <a:spLocks noGrp="1"/>
          </p:cNvSpPr>
          <p:nvPr>
            <p:ph type="title"/>
          </p:nvPr>
        </p:nvSpPr>
        <p:spPr/>
        <p:txBody>
          <a:bodyPr>
            <a:noAutofit/>
          </a:bodyPr>
          <a:lstStyle/>
          <a:p>
            <a:r>
              <a:rPr lang="en-US" sz="2800" dirty="0"/>
              <a:t>C</a:t>
            </a:r>
            <a:r>
              <a:rPr lang="es-CO" sz="2800" dirty="0" err="1"/>
              <a:t>aracterísticas</a:t>
            </a:r>
            <a:r>
              <a:rPr lang="es-CO" sz="2800" dirty="0"/>
              <a:t> cuadro clínico COVID-19 en niños</a:t>
            </a:r>
          </a:p>
        </p:txBody>
      </p:sp>
      <p:sp>
        <p:nvSpPr>
          <p:cNvPr id="3" name="Marcador de contenido 2">
            <a:extLst>
              <a:ext uri="{FF2B5EF4-FFF2-40B4-BE49-F238E27FC236}">
                <a16:creationId xmlns:a16="http://schemas.microsoft.com/office/drawing/2014/main" id="{9EB57565-0D22-4270-825A-36E69C8DE9E9}"/>
              </a:ext>
            </a:extLst>
          </p:cNvPr>
          <p:cNvSpPr>
            <a:spLocks noGrp="1"/>
          </p:cNvSpPr>
          <p:nvPr>
            <p:ph sz="quarter" idx="10"/>
          </p:nvPr>
        </p:nvSpPr>
        <p:spPr>
          <a:xfrm>
            <a:off x="657225" y="1156111"/>
            <a:ext cx="10782300" cy="5103038"/>
          </a:xfrm>
        </p:spPr>
        <p:txBody>
          <a:bodyPr/>
          <a:lstStyle/>
          <a:p>
            <a:pPr algn="just"/>
            <a:r>
              <a:rPr lang="es-CO" sz="1600" b="0" i="0" dirty="0">
                <a:solidFill>
                  <a:srgbClr val="000000"/>
                </a:solidFill>
                <a:effectLst/>
                <a:latin typeface="Open Sans"/>
              </a:rPr>
              <a:t>Los síntomas del COVID-19 son similares en adultos y niños, y pueden parecerse a los de otras enfermedades comunes, como el resfrío, la faringitis o las alergias. La tos y la fiebre son los síntomas más comunes del COVID-19 en los niños, pero podrían presentar cualquiera de estos signos o síntomas del COVID-19:</a:t>
            </a:r>
            <a:endParaRPr lang="es-CO" dirty="0">
              <a:cs typeface="Arial" panose="020B0604020202020204" pitchFamily="34" charset="0"/>
            </a:endParaRPr>
          </a:p>
          <a:p>
            <a:pPr algn="l">
              <a:buFont typeface="Arial" panose="020B0604020202020204" pitchFamily="34" charset="0"/>
              <a:buChar char="•"/>
            </a:pPr>
            <a:r>
              <a:rPr lang="es-CO" sz="1600" b="0" i="0" dirty="0">
                <a:solidFill>
                  <a:srgbClr val="000000"/>
                </a:solidFill>
                <a:effectLst/>
                <a:latin typeface="Open Sans"/>
              </a:rPr>
              <a:t>Fiebre o escalofríos</a:t>
            </a:r>
          </a:p>
          <a:p>
            <a:pPr algn="l">
              <a:buFont typeface="Arial" panose="020B0604020202020204" pitchFamily="34" charset="0"/>
              <a:buChar char="•"/>
            </a:pPr>
            <a:r>
              <a:rPr lang="es-CO" sz="1600" b="0" i="0" dirty="0">
                <a:solidFill>
                  <a:srgbClr val="000000"/>
                </a:solidFill>
                <a:effectLst/>
                <a:latin typeface="Open Sans"/>
              </a:rPr>
              <a:t>Tos</a:t>
            </a:r>
          </a:p>
          <a:p>
            <a:pPr algn="l">
              <a:buFont typeface="Arial" panose="020B0604020202020204" pitchFamily="34" charset="0"/>
              <a:buChar char="•"/>
            </a:pPr>
            <a:r>
              <a:rPr lang="es-CO" sz="1600" b="0" i="0" dirty="0">
                <a:solidFill>
                  <a:srgbClr val="000000"/>
                </a:solidFill>
                <a:effectLst/>
                <a:latin typeface="Open Sans"/>
              </a:rPr>
              <a:t>Congestión nasal o moqueo</a:t>
            </a:r>
          </a:p>
          <a:p>
            <a:pPr algn="l">
              <a:buFont typeface="Arial" panose="020B0604020202020204" pitchFamily="34" charset="0"/>
              <a:buChar char="•"/>
            </a:pPr>
            <a:r>
              <a:rPr lang="es-CO" sz="1600" b="0" i="0" dirty="0">
                <a:solidFill>
                  <a:srgbClr val="000000"/>
                </a:solidFill>
                <a:effectLst/>
                <a:latin typeface="Open Sans"/>
              </a:rPr>
              <a:t>Pérdida reciente del olfato o el gusto</a:t>
            </a:r>
          </a:p>
          <a:p>
            <a:pPr algn="l">
              <a:buFont typeface="Arial" panose="020B0604020202020204" pitchFamily="34" charset="0"/>
              <a:buChar char="•"/>
            </a:pPr>
            <a:r>
              <a:rPr lang="es-CO" sz="1600" b="0" i="0" dirty="0">
                <a:solidFill>
                  <a:srgbClr val="000000"/>
                </a:solidFill>
                <a:effectLst/>
                <a:latin typeface="Open Sans"/>
              </a:rPr>
              <a:t>Dolor de garganta</a:t>
            </a:r>
          </a:p>
          <a:p>
            <a:pPr algn="l">
              <a:buFont typeface="Arial" panose="020B0604020202020204" pitchFamily="34" charset="0"/>
              <a:buChar char="•"/>
            </a:pPr>
            <a:r>
              <a:rPr lang="es-CO" sz="1600" b="0" i="0" dirty="0">
                <a:solidFill>
                  <a:srgbClr val="000000"/>
                </a:solidFill>
                <a:effectLst/>
                <a:latin typeface="Open Sans"/>
              </a:rPr>
              <a:t>Dificultad para respirar (sentir que le falta el aire)</a:t>
            </a:r>
          </a:p>
          <a:p>
            <a:pPr algn="l">
              <a:buFont typeface="Arial" panose="020B0604020202020204" pitchFamily="34" charset="0"/>
              <a:buChar char="•"/>
            </a:pPr>
            <a:r>
              <a:rPr lang="es-CO" sz="1600" b="0" i="0" dirty="0">
                <a:solidFill>
                  <a:srgbClr val="000000"/>
                </a:solidFill>
                <a:effectLst/>
                <a:latin typeface="Open Sans"/>
              </a:rPr>
              <a:t>Diarrea</a:t>
            </a:r>
          </a:p>
          <a:p>
            <a:pPr algn="l">
              <a:buFont typeface="Arial" panose="020B0604020202020204" pitchFamily="34" charset="0"/>
              <a:buChar char="•"/>
            </a:pPr>
            <a:r>
              <a:rPr lang="es-CO" sz="1600" b="0" i="0" dirty="0">
                <a:solidFill>
                  <a:srgbClr val="000000"/>
                </a:solidFill>
                <a:effectLst/>
                <a:latin typeface="Open Sans"/>
              </a:rPr>
              <a:t>Náuseas o vómitos</a:t>
            </a:r>
          </a:p>
          <a:p>
            <a:pPr algn="l">
              <a:buFont typeface="Arial" panose="020B0604020202020204" pitchFamily="34" charset="0"/>
              <a:buChar char="•"/>
            </a:pPr>
            <a:r>
              <a:rPr lang="es-CO" sz="1600" b="0" i="0" dirty="0">
                <a:solidFill>
                  <a:srgbClr val="000000"/>
                </a:solidFill>
                <a:effectLst/>
                <a:latin typeface="Open Sans"/>
              </a:rPr>
              <a:t>Dolores estomacales</a:t>
            </a:r>
          </a:p>
          <a:p>
            <a:pPr algn="l">
              <a:buFont typeface="Arial" panose="020B0604020202020204" pitchFamily="34" charset="0"/>
              <a:buChar char="•"/>
            </a:pPr>
            <a:r>
              <a:rPr lang="es-CO" sz="1600" b="0" i="0" dirty="0">
                <a:solidFill>
                  <a:srgbClr val="000000"/>
                </a:solidFill>
                <a:effectLst/>
                <a:latin typeface="Open Sans"/>
              </a:rPr>
              <a:t>Cansancio</a:t>
            </a:r>
          </a:p>
          <a:p>
            <a:pPr algn="l">
              <a:buFont typeface="Arial" panose="020B0604020202020204" pitchFamily="34" charset="0"/>
              <a:buChar char="•"/>
            </a:pPr>
            <a:r>
              <a:rPr lang="es-CO" sz="1600" b="0" i="0" dirty="0">
                <a:solidFill>
                  <a:srgbClr val="000000"/>
                </a:solidFill>
                <a:effectLst/>
                <a:latin typeface="Open Sans"/>
              </a:rPr>
              <a:t>Dolor de cabeza</a:t>
            </a:r>
          </a:p>
          <a:p>
            <a:pPr algn="l">
              <a:buFont typeface="Arial" panose="020B0604020202020204" pitchFamily="34" charset="0"/>
              <a:buChar char="•"/>
            </a:pPr>
            <a:r>
              <a:rPr lang="es-CO" sz="1600" b="0" i="0" dirty="0">
                <a:solidFill>
                  <a:srgbClr val="000000"/>
                </a:solidFill>
                <a:effectLst/>
                <a:latin typeface="Open Sans"/>
              </a:rPr>
              <a:t>Dolores musculares y corporales</a:t>
            </a:r>
          </a:p>
          <a:p>
            <a:pPr algn="l">
              <a:buFont typeface="Arial" panose="020B0604020202020204" pitchFamily="34" charset="0"/>
              <a:buChar char="•"/>
            </a:pPr>
            <a:r>
              <a:rPr lang="es-CO" sz="1600" b="0" i="0" dirty="0">
                <a:solidFill>
                  <a:srgbClr val="000000"/>
                </a:solidFill>
                <a:effectLst/>
                <a:latin typeface="Open Sans"/>
              </a:rPr>
              <a:t>Poco apetito o mala alimentación, especialmente en bebés de menos de 1 año de edad</a:t>
            </a:r>
          </a:p>
          <a:p>
            <a:pPr marL="0" indent="0" algn="just">
              <a:buNone/>
            </a:pPr>
            <a:endParaRPr lang="es-CO" dirty="0">
              <a:cs typeface="Arial" panose="020B0604020202020204" pitchFamily="34" charset="0"/>
            </a:endParaRPr>
          </a:p>
          <a:p>
            <a:pPr algn="just"/>
            <a:endParaRPr lang="es-CO" sz="2400" dirty="0"/>
          </a:p>
        </p:txBody>
      </p:sp>
    </p:spTree>
    <p:extLst>
      <p:ext uri="{BB962C8B-B14F-4D97-AF65-F5344CB8AC3E}">
        <p14:creationId xmlns:p14="http://schemas.microsoft.com/office/powerpoint/2010/main" val="122652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998B4E-C0AB-407B-874E-B995C2FCBC33}"/>
              </a:ext>
            </a:extLst>
          </p:cNvPr>
          <p:cNvSpPr>
            <a:spLocks noGrp="1"/>
          </p:cNvSpPr>
          <p:nvPr>
            <p:ph type="title"/>
          </p:nvPr>
        </p:nvSpPr>
        <p:spPr/>
        <p:txBody>
          <a:bodyPr>
            <a:noAutofit/>
          </a:bodyPr>
          <a:lstStyle/>
          <a:p>
            <a:r>
              <a:rPr lang="es-CO" sz="2800" dirty="0"/>
              <a:t>Recomendaciones</a:t>
            </a:r>
          </a:p>
        </p:txBody>
      </p:sp>
      <p:sp>
        <p:nvSpPr>
          <p:cNvPr id="3" name="Marcador de contenido 2">
            <a:extLst>
              <a:ext uri="{FF2B5EF4-FFF2-40B4-BE49-F238E27FC236}">
                <a16:creationId xmlns:a16="http://schemas.microsoft.com/office/drawing/2014/main" id="{B4DE5A42-5150-4FF2-9B08-10378FC38BC1}"/>
              </a:ext>
            </a:extLst>
          </p:cNvPr>
          <p:cNvSpPr>
            <a:spLocks noGrp="1"/>
          </p:cNvSpPr>
          <p:nvPr>
            <p:ph sz="quarter" idx="10"/>
          </p:nvPr>
        </p:nvSpPr>
        <p:spPr/>
        <p:txBody>
          <a:bodyPr/>
          <a:lstStyle/>
          <a:p>
            <a:pPr algn="just"/>
            <a:r>
              <a:rPr lang="es-CO" sz="2400" dirty="0">
                <a:cs typeface="Arial" panose="020B0604020202020204" pitchFamily="34" charset="0"/>
              </a:rPr>
              <a:t>Implementación de Salas de Riesgo con el Programa de Inmunizaciones para monitorear el comportamiento de notificación, confirmación de casos y el avance en la recuperación de coberturas.</a:t>
            </a:r>
          </a:p>
          <a:p>
            <a:pPr algn="just"/>
            <a:r>
              <a:rPr lang="es-CO" sz="2400" dirty="0">
                <a:cs typeface="Arial" panose="020B0604020202020204" pitchFamily="34" charset="0"/>
              </a:rPr>
              <a:t>Retomar las actividades de BAI en UPGDs silenciosas que históricamente han reportado casos </a:t>
            </a:r>
          </a:p>
          <a:p>
            <a:pPr algn="just"/>
            <a:r>
              <a:rPr lang="es-CO" sz="2400" dirty="0">
                <a:cs typeface="Arial" panose="020B0604020202020204" pitchFamily="34" charset="0"/>
              </a:rPr>
              <a:t>Tomar muestras a contactos cercanos para identificación </a:t>
            </a:r>
            <a:r>
              <a:rPr lang="es-CO" sz="2400">
                <a:cs typeface="Arial" panose="020B0604020202020204" pitchFamily="34" charset="0"/>
              </a:rPr>
              <a:t>de identificación </a:t>
            </a:r>
            <a:r>
              <a:rPr lang="es-CO" sz="2400" dirty="0">
                <a:cs typeface="Arial" panose="020B0604020202020204" pitchFamily="34" charset="0"/>
              </a:rPr>
              <a:t>de brotes.</a:t>
            </a:r>
          </a:p>
          <a:p>
            <a:pPr algn="just"/>
            <a:r>
              <a:rPr lang="es-CO" sz="2400" dirty="0">
                <a:cs typeface="Arial" panose="020B0604020202020204" pitchFamily="34" charset="0"/>
              </a:rPr>
              <a:t>Socializar el protocolo de vigilancia a los profesionales de salud de las diferentes UPGD además de recalcar la importancia de tomar muestras a contacto acompañante de caso notificado.</a:t>
            </a:r>
          </a:p>
          <a:p>
            <a:pPr algn="just"/>
            <a:r>
              <a:rPr lang="es-CO" sz="2400" dirty="0">
                <a:cs typeface="Arial" panose="020B0604020202020204" pitchFamily="34" charset="0"/>
              </a:rPr>
              <a:t>Implementar estrategias se identificación de casos en niños menores de 5 años que ingresan a la vigilancia de IRA que puedan cumplir la definición de Tosferina</a:t>
            </a:r>
          </a:p>
          <a:p>
            <a:pPr algn="just"/>
            <a:endParaRPr lang="es-CO" sz="2400" dirty="0">
              <a:cs typeface="Arial" panose="020B0604020202020204" pitchFamily="34" charset="0"/>
            </a:endParaRPr>
          </a:p>
          <a:p>
            <a:pPr algn="just"/>
            <a:endParaRPr lang="es-CO" sz="2400" dirty="0">
              <a:cs typeface="Arial" panose="020B0604020202020204" pitchFamily="34" charset="0"/>
            </a:endParaRPr>
          </a:p>
          <a:p>
            <a:pPr marL="0" indent="0" algn="just">
              <a:buNone/>
            </a:pPr>
            <a:endParaRPr lang="es-CO" sz="2400" dirty="0">
              <a:cs typeface="Arial" panose="020B0604020202020204" pitchFamily="34" charset="0"/>
            </a:endParaRPr>
          </a:p>
        </p:txBody>
      </p:sp>
    </p:spTree>
    <p:extLst>
      <p:ext uri="{BB962C8B-B14F-4D97-AF65-F5344CB8AC3E}">
        <p14:creationId xmlns:p14="http://schemas.microsoft.com/office/powerpoint/2010/main" val="4345677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1">
            <a:extLst>
              <a:ext uri="{FF2B5EF4-FFF2-40B4-BE49-F238E27FC236}">
                <a16:creationId xmlns:a16="http://schemas.microsoft.com/office/drawing/2014/main" id="{C380F0F6-931D-41D5-BDFE-3C3EC67FB6DC}"/>
              </a:ext>
            </a:extLst>
          </p:cNvPr>
          <p:cNvSpPr>
            <a:spLocks noGrp="1"/>
          </p:cNvSpPr>
          <p:nvPr>
            <p:ph sz="quarter" idx="10"/>
          </p:nvPr>
        </p:nvSpPr>
        <p:spPr>
          <a:xfrm>
            <a:off x="1124663" y="3554301"/>
            <a:ext cx="10131425" cy="430498"/>
          </a:xfrm>
        </p:spPr>
        <p:txBody>
          <a:bodyPr>
            <a:noAutofit/>
          </a:bodyPr>
          <a:lstStyle/>
          <a:p>
            <a:r>
              <a:rPr lang="es-ES" sz="1600" dirty="0"/>
              <a:t>Consuelo Pinzón Gutiérrez, </a:t>
            </a:r>
            <a:r>
              <a:rPr lang="es-ES" sz="1600" dirty="0">
                <a:hlinkClick r:id="rId2"/>
              </a:rPr>
              <a:t>cpinzon@ins.gov.co</a:t>
            </a:r>
            <a:r>
              <a:rPr lang="es-ES" sz="1600" dirty="0"/>
              <a:t> </a:t>
            </a:r>
          </a:p>
        </p:txBody>
      </p:sp>
      <p:sp>
        <p:nvSpPr>
          <p:cNvPr id="7" name="Marcador de contenido 3">
            <a:extLst>
              <a:ext uri="{FF2B5EF4-FFF2-40B4-BE49-F238E27FC236}">
                <a16:creationId xmlns:a16="http://schemas.microsoft.com/office/drawing/2014/main" id="{6B53C2F0-6AE0-4B21-BD2C-B50CF2BC5424}"/>
              </a:ext>
            </a:extLst>
          </p:cNvPr>
          <p:cNvSpPr>
            <a:spLocks noGrp="1"/>
          </p:cNvSpPr>
          <p:nvPr>
            <p:ph sz="quarter" idx="12"/>
          </p:nvPr>
        </p:nvSpPr>
        <p:spPr>
          <a:xfrm>
            <a:off x="1124663" y="3984799"/>
            <a:ext cx="10131425" cy="327710"/>
          </a:xfrm>
        </p:spPr>
        <p:txBody>
          <a:bodyPr>
            <a:noAutofit/>
          </a:bodyPr>
          <a:lstStyle/>
          <a:p>
            <a:r>
              <a:rPr lang="es-ES" sz="1600" b="1" dirty="0"/>
              <a:t>Dirección de Vigilancia y Análisis del Riesgo en Salud Pública</a:t>
            </a:r>
          </a:p>
        </p:txBody>
      </p:sp>
    </p:spTree>
    <p:extLst>
      <p:ext uri="{BB962C8B-B14F-4D97-AF65-F5344CB8AC3E}">
        <p14:creationId xmlns:p14="http://schemas.microsoft.com/office/powerpoint/2010/main" val="1161387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22BA83-BF92-4843-860F-2F5613E9EF6C}"/>
              </a:ext>
            </a:extLst>
          </p:cNvPr>
          <p:cNvSpPr>
            <a:spLocks noGrp="1"/>
          </p:cNvSpPr>
          <p:nvPr>
            <p:ph type="title"/>
          </p:nvPr>
        </p:nvSpPr>
        <p:spPr>
          <a:xfrm>
            <a:off x="1303282" y="2398330"/>
            <a:ext cx="10360894" cy="1711215"/>
          </a:xfrm>
        </p:spPr>
        <p:txBody>
          <a:bodyPr>
            <a:normAutofit fontScale="90000"/>
          </a:bodyPr>
          <a:lstStyle/>
          <a:p>
            <a:pPr>
              <a:lnSpc>
                <a:spcPct val="100000"/>
              </a:lnSpc>
            </a:pPr>
            <a:r>
              <a:rPr lang="es-CO" altLang="es-CO" dirty="0"/>
              <a:t>Taller nacional de vigilancia eventos inmunoprevenibles - Tosferina</a:t>
            </a:r>
            <a:br>
              <a:rPr lang="es-CO" altLang="es-CO" dirty="0"/>
            </a:br>
            <a:r>
              <a:rPr lang="es-CO" altLang="es-CO" dirty="0"/>
              <a:t>Colombia</a:t>
            </a:r>
            <a:br>
              <a:rPr lang="es-CO" altLang="es-CO" dirty="0"/>
            </a:br>
            <a:br>
              <a:rPr lang="es-CO" dirty="0"/>
            </a:br>
            <a:endParaRPr lang="es-ES" dirty="0"/>
          </a:p>
        </p:txBody>
      </p:sp>
      <p:sp>
        <p:nvSpPr>
          <p:cNvPr id="6" name="Marcador de contenido 2">
            <a:extLst>
              <a:ext uri="{FF2B5EF4-FFF2-40B4-BE49-F238E27FC236}">
                <a16:creationId xmlns:a16="http://schemas.microsoft.com/office/drawing/2014/main" id="{DADAFF71-AE7F-4A3F-B8A7-BF07A55FE21A}"/>
              </a:ext>
            </a:extLst>
          </p:cNvPr>
          <p:cNvSpPr>
            <a:spLocks noGrp="1"/>
          </p:cNvSpPr>
          <p:nvPr>
            <p:ph sz="quarter" idx="10"/>
          </p:nvPr>
        </p:nvSpPr>
        <p:spPr>
          <a:xfrm>
            <a:off x="1303279" y="4464474"/>
            <a:ext cx="10131425" cy="364937"/>
          </a:xfrm>
        </p:spPr>
        <p:txBody>
          <a:bodyPr>
            <a:noAutofit/>
          </a:bodyPr>
          <a:lstStyle/>
          <a:p>
            <a:r>
              <a:rPr lang="es-ES" sz="1800" dirty="0"/>
              <a:t>Consuelo Pinzón Gutiérrez</a:t>
            </a:r>
          </a:p>
        </p:txBody>
      </p:sp>
      <p:sp>
        <p:nvSpPr>
          <p:cNvPr id="7" name="Marcador de contenido 3">
            <a:extLst>
              <a:ext uri="{FF2B5EF4-FFF2-40B4-BE49-F238E27FC236}">
                <a16:creationId xmlns:a16="http://schemas.microsoft.com/office/drawing/2014/main" id="{FD2CA90A-4D72-4AA8-9271-16575E5C6794}"/>
              </a:ext>
            </a:extLst>
          </p:cNvPr>
          <p:cNvSpPr>
            <a:spLocks noGrp="1"/>
          </p:cNvSpPr>
          <p:nvPr>
            <p:ph sz="quarter" idx="11"/>
          </p:nvPr>
        </p:nvSpPr>
        <p:spPr>
          <a:xfrm>
            <a:off x="1303280" y="4876491"/>
            <a:ext cx="10131425" cy="510757"/>
          </a:xfrm>
        </p:spPr>
        <p:txBody>
          <a:bodyPr>
            <a:noAutofit/>
          </a:bodyPr>
          <a:lstStyle/>
          <a:p>
            <a:r>
              <a:rPr lang="es-ES" sz="1800" dirty="0"/>
              <a:t>Referente de tos ferina/ESAVI</a:t>
            </a:r>
          </a:p>
        </p:txBody>
      </p:sp>
      <p:sp>
        <p:nvSpPr>
          <p:cNvPr id="8" name="Marcador de contenido 4">
            <a:extLst>
              <a:ext uri="{FF2B5EF4-FFF2-40B4-BE49-F238E27FC236}">
                <a16:creationId xmlns:a16="http://schemas.microsoft.com/office/drawing/2014/main" id="{CBA399DA-082F-4A9D-98A8-315B8FFF08D6}"/>
              </a:ext>
            </a:extLst>
          </p:cNvPr>
          <p:cNvSpPr>
            <a:spLocks noGrp="1"/>
          </p:cNvSpPr>
          <p:nvPr>
            <p:ph sz="quarter" idx="12"/>
          </p:nvPr>
        </p:nvSpPr>
        <p:spPr>
          <a:xfrm>
            <a:off x="1303278" y="5434328"/>
            <a:ext cx="10131425" cy="611759"/>
          </a:xfrm>
        </p:spPr>
        <p:txBody>
          <a:bodyPr>
            <a:noAutofit/>
          </a:bodyPr>
          <a:lstStyle/>
          <a:p>
            <a:pPr>
              <a:lnSpc>
                <a:spcPct val="100000"/>
              </a:lnSpc>
              <a:spcBef>
                <a:spcPct val="0"/>
              </a:spcBef>
            </a:pPr>
            <a:r>
              <a:rPr lang="es-CO" altLang="es-CO" sz="1600" dirty="0">
                <a:latin typeface="Arial" panose="020B0604020202020204" pitchFamily="34" charset="0"/>
              </a:rPr>
              <a:t>Equipo de enfermedades inmunoprevenibles </a:t>
            </a:r>
          </a:p>
          <a:p>
            <a:pPr>
              <a:lnSpc>
                <a:spcPct val="100000"/>
              </a:lnSpc>
              <a:spcBef>
                <a:spcPct val="0"/>
              </a:spcBef>
            </a:pPr>
            <a:r>
              <a:rPr lang="es-CO" altLang="es-CO" sz="1600" dirty="0">
                <a:latin typeface="Arial" panose="020B0604020202020204" pitchFamily="34" charset="0"/>
              </a:rPr>
              <a:t>Dirección y Vigilancia del Riesgo en Salud Pública</a:t>
            </a:r>
          </a:p>
          <a:p>
            <a:endParaRPr lang="es-ES" sz="1600" dirty="0"/>
          </a:p>
        </p:txBody>
      </p:sp>
    </p:spTree>
    <p:extLst>
      <p:ext uri="{BB962C8B-B14F-4D97-AF65-F5344CB8AC3E}">
        <p14:creationId xmlns:p14="http://schemas.microsoft.com/office/powerpoint/2010/main" val="184097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a:xfrm>
            <a:off x="659432" y="156349"/>
            <a:ext cx="10873136" cy="400050"/>
          </a:xfrm>
        </p:spPr>
        <p:txBody>
          <a:bodyPr>
            <a:noAutofit/>
          </a:bodyPr>
          <a:lstStyle/>
          <a:p>
            <a:r>
              <a:rPr lang="es-ES" sz="2800" dirty="0"/>
              <a:t>Indicadores de Impacto Incidencia y Letalidad</a:t>
            </a:r>
          </a:p>
        </p:txBody>
      </p:sp>
      <p:pic>
        <p:nvPicPr>
          <p:cNvPr id="3" name="Imagen 2">
            <a:extLst>
              <a:ext uri="{FF2B5EF4-FFF2-40B4-BE49-F238E27FC236}">
                <a16:creationId xmlns:a16="http://schemas.microsoft.com/office/drawing/2014/main" id="{C851BF0F-D60F-44BE-AD81-DC31F3C51C5B}"/>
              </a:ext>
            </a:extLst>
          </p:cNvPr>
          <p:cNvPicPr>
            <a:picLocks noChangeAspect="1"/>
          </p:cNvPicPr>
          <p:nvPr/>
        </p:nvPicPr>
        <p:blipFill>
          <a:blip r:embed="rId3"/>
          <a:stretch>
            <a:fillRect/>
          </a:stretch>
        </p:blipFill>
        <p:spPr>
          <a:xfrm>
            <a:off x="899800" y="1394505"/>
            <a:ext cx="10782299" cy="4953094"/>
          </a:xfrm>
          <a:prstGeom prst="rect">
            <a:avLst/>
          </a:prstGeom>
        </p:spPr>
      </p:pic>
      <p:cxnSp>
        <p:nvCxnSpPr>
          <p:cNvPr id="5" name="Conector recto de flecha 4">
            <a:extLst>
              <a:ext uri="{FF2B5EF4-FFF2-40B4-BE49-F238E27FC236}">
                <a16:creationId xmlns:a16="http://schemas.microsoft.com/office/drawing/2014/main" id="{776D5A82-E17D-4488-B06D-41D0DB2DC930}"/>
              </a:ext>
            </a:extLst>
          </p:cNvPr>
          <p:cNvCxnSpPr/>
          <p:nvPr/>
        </p:nvCxnSpPr>
        <p:spPr>
          <a:xfrm>
            <a:off x="4516243" y="1546834"/>
            <a:ext cx="0" cy="15165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80E178B4-D360-4E57-A5F2-C9707F30371D}"/>
              </a:ext>
            </a:extLst>
          </p:cNvPr>
          <p:cNvCxnSpPr/>
          <p:nvPr/>
        </p:nvCxnSpPr>
        <p:spPr>
          <a:xfrm>
            <a:off x="10444975" y="1416205"/>
            <a:ext cx="0" cy="151656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ángulo 6">
            <a:extLst>
              <a:ext uri="{FF2B5EF4-FFF2-40B4-BE49-F238E27FC236}">
                <a16:creationId xmlns:a16="http://schemas.microsoft.com/office/drawing/2014/main" id="{90CC5C79-62E5-4429-AE3C-7E82E1AE89C0}"/>
              </a:ext>
            </a:extLst>
          </p:cNvPr>
          <p:cNvSpPr/>
          <p:nvPr/>
        </p:nvSpPr>
        <p:spPr>
          <a:xfrm>
            <a:off x="3657602" y="838546"/>
            <a:ext cx="1717282" cy="57847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ALERTA TEMPRANA?</a:t>
            </a:r>
            <a:endParaRPr lang="es-CO" dirty="0">
              <a:solidFill>
                <a:schemeClr val="tx1"/>
              </a:solidFill>
            </a:endParaRPr>
          </a:p>
        </p:txBody>
      </p:sp>
      <p:sp>
        <p:nvSpPr>
          <p:cNvPr id="9" name="Rectángulo 8">
            <a:extLst>
              <a:ext uri="{FF2B5EF4-FFF2-40B4-BE49-F238E27FC236}">
                <a16:creationId xmlns:a16="http://schemas.microsoft.com/office/drawing/2014/main" id="{1B21A7F5-E7D4-47C7-8FA0-C57F23D18967}"/>
              </a:ext>
            </a:extLst>
          </p:cNvPr>
          <p:cNvSpPr/>
          <p:nvPr/>
        </p:nvSpPr>
        <p:spPr>
          <a:xfrm>
            <a:off x="9586334" y="719291"/>
            <a:ext cx="1717282" cy="57847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ALERTA TEMPRANA?</a:t>
            </a:r>
            <a:endParaRPr lang="es-CO" dirty="0">
              <a:solidFill>
                <a:schemeClr val="tx1"/>
              </a:solidFill>
            </a:endParaRPr>
          </a:p>
        </p:txBody>
      </p:sp>
    </p:spTree>
    <p:extLst>
      <p:ext uri="{BB962C8B-B14F-4D97-AF65-F5344CB8AC3E}">
        <p14:creationId xmlns:p14="http://schemas.microsoft.com/office/powerpoint/2010/main" val="583964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a:xfrm>
            <a:off x="704065" y="398891"/>
            <a:ext cx="10782300" cy="606966"/>
          </a:xfrm>
        </p:spPr>
        <p:txBody>
          <a:bodyPr>
            <a:noAutofit/>
          </a:bodyPr>
          <a:lstStyle/>
          <a:p>
            <a:pPr algn="just"/>
            <a:r>
              <a:rPr lang="es-ES" altLang="es-CO" dirty="0"/>
              <a:t>¿Hemos alcanzado la eliminación de la Tosferina en Colombia?                                              </a:t>
            </a:r>
            <a:r>
              <a:rPr lang="es-ES" altLang="es-CO" dirty="0">
                <a:solidFill>
                  <a:schemeClr val="bg1"/>
                </a:solidFill>
              </a:rPr>
              <a:t>.</a:t>
            </a:r>
            <a:r>
              <a:rPr lang="es-ES" altLang="es-CO" dirty="0"/>
              <a:t> </a:t>
            </a:r>
            <a:br>
              <a:rPr lang="es-ES" altLang="es-CO" dirty="0"/>
            </a:br>
            <a:r>
              <a:rPr lang="es-ES" altLang="es-CO" dirty="0"/>
              <a:t> </a:t>
            </a:r>
            <a:br>
              <a:rPr lang="es-ES" altLang="es-CO" dirty="0"/>
            </a:br>
            <a:br>
              <a:rPr lang="es-ES" dirty="0"/>
            </a:br>
            <a:endParaRPr lang="es-ES" dirty="0"/>
          </a:p>
        </p:txBody>
      </p:sp>
      <p:sp>
        <p:nvSpPr>
          <p:cNvPr id="6" name="CuadroTexto 5"/>
          <p:cNvSpPr txBox="1"/>
          <p:nvPr/>
        </p:nvSpPr>
        <p:spPr>
          <a:xfrm>
            <a:off x="830610" y="1394923"/>
            <a:ext cx="1699708" cy="369332"/>
          </a:xfrm>
          <a:prstGeom prst="rect">
            <a:avLst/>
          </a:prstGeom>
          <a:noFill/>
        </p:spPr>
        <p:txBody>
          <a:bodyPr wrap="square" rtlCol="0">
            <a:spAutoFit/>
          </a:bodyPr>
          <a:lstStyle/>
          <a:p>
            <a:r>
              <a:rPr lang="es-CO" b="1" dirty="0">
                <a:effectLst>
                  <a:outerShdw blurRad="38100" dist="38100" dir="2700000" algn="tl">
                    <a:srgbClr val="000000">
                      <a:alpha val="43137"/>
                    </a:srgbClr>
                  </a:outerShdw>
                </a:effectLst>
              </a:rPr>
              <a:t>N 2020: 828</a:t>
            </a:r>
          </a:p>
        </p:txBody>
      </p:sp>
      <p:sp>
        <p:nvSpPr>
          <p:cNvPr id="7" name="2 Subtítulo"/>
          <p:cNvSpPr txBox="1">
            <a:spLocks/>
          </p:cNvSpPr>
          <p:nvPr/>
        </p:nvSpPr>
        <p:spPr bwMode="auto">
          <a:xfrm>
            <a:off x="4506321" y="6346347"/>
            <a:ext cx="3956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20000"/>
              </a:spcBef>
              <a:buFont typeface="Arial" panose="020B0604020202020204" pitchFamily="34" charset="0"/>
              <a:buNone/>
            </a:pPr>
            <a:r>
              <a:rPr lang="es-ES_tradnl" altLang="es-CO" sz="1100" dirty="0">
                <a:latin typeface="Arial Narrow" panose="020B0606020202030204" pitchFamily="34" charset="0"/>
              </a:rPr>
              <a:t>Fuente: </a:t>
            </a:r>
            <a:r>
              <a:rPr lang="es-ES_tradnl" altLang="es-CO" sz="1100" dirty="0" err="1">
                <a:latin typeface="Arial Narrow" panose="020B0606020202030204" pitchFamily="34" charset="0"/>
              </a:rPr>
              <a:t>Sivigila</a:t>
            </a:r>
            <a:r>
              <a:rPr lang="es-ES_tradnl" altLang="es-CO" sz="1100" dirty="0">
                <a:latin typeface="Arial Narrow" panose="020B0606020202030204" pitchFamily="34" charset="0"/>
              </a:rPr>
              <a:t>, Instituto Nacional de Salud, Colombia</a:t>
            </a:r>
            <a:endParaRPr lang="es-CO" altLang="es-CO" sz="1100" dirty="0">
              <a:latin typeface="Arial Narrow" panose="020B0606020202030204" pitchFamily="34" charset="0"/>
            </a:endParaRPr>
          </a:p>
        </p:txBody>
      </p:sp>
      <p:sp>
        <p:nvSpPr>
          <p:cNvPr id="8" name="CuadroTexto 7">
            <a:extLst>
              <a:ext uri="{FF2B5EF4-FFF2-40B4-BE49-F238E27FC236}">
                <a16:creationId xmlns:a16="http://schemas.microsoft.com/office/drawing/2014/main" id="{85C27BD3-E0E9-4FCD-B759-A7D6CBA49FCF}"/>
              </a:ext>
            </a:extLst>
          </p:cNvPr>
          <p:cNvSpPr txBox="1"/>
          <p:nvPr/>
        </p:nvSpPr>
        <p:spPr>
          <a:xfrm>
            <a:off x="780934" y="1048114"/>
            <a:ext cx="1699708" cy="369332"/>
          </a:xfrm>
          <a:prstGeom prst="rect">
            <a:avLst/>
          </a:prstGeom>
          <a:noFill/>
        </p:spPr>
        <p:txBody>
          <a:bodyPr wrap="square" rtlCol="0">
            <a:spAutoFit/>
          </a:bodyPr>
          <a:lstStyle/>
          <a:p>
            <a:r>
              <a:rPr lang="es-CO" b="1" dirty="0">
                <a:effectLst>
                  <a:outerShdw blurRad="38100" dist="38100" dir="2700000" algn="tl">
                    <a:srgbClr val="000000">
                      <a:alpha val="43137"/>
                    </a:srgbClr>
                  </a:outerShdw>
                </a:effectLst>
              </a:rPr>
              <a:t>N 2019: 3694</a:t>
            </a:r>
          </a:p>
        </p:txBody>
      </p:sp>
      <p:sp>
        <p:nvSpPr>
          <p:cNvPr id="9" name="Flecha: hacia abajo 8">
            <a:extLst>
              <a:ext uri="{FF2B5EF4-FFF2-40B4-BE49-F238E27FC236}">
                <a16:creationId xmlns:a16="http://schemas.microsoft.com/office/drawing/2014/main" id="{E2BA79CF-A3DB-4399-A2AE-3CDFB15AD2E9}"/>
              </a:ext>
            </a:extLst>
          </p:cNvPr>
          <p:cNvSpPr/>
          <p:nvPr/>
        </p:nvSpPr>
        <p:spPr>
          <a:xfrm>
            <a:off x="2430966" y="1167822"/>
            <a:ext cx="312234" cy="5480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17531D13-B48B-4E92-96DA-00B8E24A3DE4}"/>
              </a:ext>
            </a:extLst>
          </p:cNvPr>
          <p:cNvSpPr txBox="1"/>
          <p:nvPr/>
        </p:nvSpPr>
        <p:spPr>
          <a:xfrm>
            <a:off x="3106119" y="1167822"/>
            <a:ext cx="1400202" cy="523220"/>
          </a:xfrm>
          <a:prstGeom prst="rect">
            <a:avLst/>
          </a:prstGeom>
          <a:noFill/>
        </p:spPr>
        <p:txBody>
          <a:bodyPr wrap="square" rtlCol="0">
            <a:spAutoFit/>
          </a:bodyPr>
          <a:lstStyle/>
          <a:p>
            <a:r>
              <a:rPr lang="en-US" sz="2800" b="1" dirty="0">
                <a:solidFill>
                  <a:srgbClr val="FF0000"/>
                </a:solidFill>
                <a:effectLst>
                  <a:outerShdw blurRad="38100" dist="38100" dir="2700000" algn="tl">
                    <a:srgbClr val="000000">
                      <a:alpha val="43137"/>
                    </a:srgbClr>
                  </a:outerShdw>
                </a:effectLst>
              </a:rPr>
              <a:t>77,5%</a:t>
            </a:r>
            <a:endParaRPr lang="es-CO" sz="2800" b="1" dirty="0">
              <a:solidFill>
                <a:srgbClr val="FF0000"/>
              </a:solidFill>
              <a:effectLst>
                <a:outerShdw blurRad="38100" dist="38100" dir="2700000" algn="tl">
                  <a:srgbClr val="000000">
                    <a:alpha val="43137"/>
                  </a:srgbClr>
                </a:outerShdw>
              </a:effectLst>
            </a:endParaRPr>
          </a:p>
        </p:txBody>
      </p:sp>
      <p:cxnSp>
        <p:nvCxnSpPr>
          <p:cNvPr id="12" name="Conector recto de flecha 11">
            <a:extLst>
              <a:ext uri="{FF2B5EF4-FFF2-40B4-BE49-F238E27FC236}">
                <a16:creationId xmlns:a16="http://schemas.microsoft.com/office/drawing/2014/main" id="{51CBB8C3-88AA-40B5-98CD-580C93CA0F45}"/>
              </a:ext>
            </a:extLst>
          </p:cNvPr>
          <p:cNvCxnSpPr>
            <a:cxnSpLocks/>
          </p:cNvCxnSpPr>
          <p:nvPr/>
        </p:nvCxnSpPr>
        <p:spPr>
          <a:xfrm>
            <a:off x="4365607" y="2595252"/>
            <a:ext cx="3" cy="22733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6B1C37CC-6067-4230-BA65-D859AF753006}"/>
              </a:ext>
            </a:extLst>
          </p:cNvPr>
          <p:cNvSpPr txBox="1"/>
          <p:nvPr/>
        </p:nvSpPr>
        <p:spPr>
          <a:xfrm>
            <a:off x="3434493" y="1764255"/>
            <a:ext cx="1862235" cy="830997"/>
          </a:xfrm>
          <a:prstGeom prst="rect">
            <a:avLst/>
          </a:prstGeom>
          <a:noFill/>
        </p:spPr>
        <p:txBody>
          <a:bodyPr wrap="square" rtlCol="0">
            <a:spAutoFit/>
          </a:bodyPr>
          <a:lstStyle/>
          <a:p>
            <a:pPr algn="ctr"/>
            <a:r>
              <a:rPr lang="en-US" sz="1600" b="1" i="1" dirty="0" err="1"/>
              <a:t>Aislamiento</a:t>
            </a:r>
            <a:r>
              <a:rPr lang="en-US" sz="1600" b="1" i="1" dirty="0"/>
              <a:t> </a:t>
            </a:r>
            <a:r>
              <a:rPr lang="en-US" sz="1600" b="1" i="1" dirty="0" err="1"/>
              <a:t>Preventivo</a:t>
            </a:r>
            <a:r>
              <a:rPr lang="en-US" sz="1600" b="1" i="1" dirty="0"/>
              <a:t> </a:t>
            </a:r>
            <a:r>
              <a:rPr lang="en-US" sz="1600" b="1" i="1" dirty="0" err="1"/>
              <a:t>Obligatorio</a:t>
            </a:r>
            <a:endParaRPr lang="es-CO" sz="1600" b="1" i="1" dirty="0"/>
          </a:p>
        </p:txBody>
      </p:sp>
      <p:pic>
        <p:nvPicPr>
          <p:cNvPr id="5" name="Imagen 4">
            <a:extLst>
              <a:ext uri="{FF2B5EF4-FFF2-40B4-BE49-F238E27FC236}">
                <a16:creationId xmlns:a16="http://schemas.microsoft.com/office/drawing/2014/main" id="{C72BF6B6-2A1B-471D-BF1B-0AC5A20858A6}"/>
              </a:ext>
            </a:extLst>
          </p:cNvPr>
          <p:cNvPicPr>
            <a:picLocks noChangeAspect="1"/>
          </p:cNvPicPr>
          <p:nvPr/>
        </p:nvPicPr>
        <p:blipFill>
          <a:blip r:embed="rId3"/>
          <a:stretch>
            <a:fillRect/>
          </a:stretch>
        </p:blipFill>
        <p:spPr>
          <a:xfrm>
            <a:off x="704065" y="2111064"/>
            <a:ext cx="10467739" cy="4194412"/>
          </a:xfrm>
          <a:prstGeom prst="rect">
            <a:avLst/>
          </a:prstGeom>
        </p:spPr>
      </p:pic>
    </p:spTree>
    <p:extLst>
      <p:ext uri="{BB962C8B-B14F-4D97-AF65-F5344CB8AC3E}">
        <p14:creationId xmlns:p14="http://schemas.microsoft.com/office/powerpoint/2010/main" val="2060029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a:xfrm>
            <a:off x="704065" y="235428"/>
            <a:ext cx="10782300" cy="606966"/>
          </a:xfrm>
        </p:spPr>
        <p:txBody>
          <a:bodyPr>
            <a:noAutofit/>
          </a:bodyPr>
          <a:lstStyle/>
          <a:p>
            <a:pPr algn="just"/>
            <a:r>
              <a:rPr lang="es-ES" altLang="es-CO" dirty="0"/>
              <a:t>Comportamientos inusuales de la notificación de casos probables de tos ferina a semana epidemiológica 40 de 2020, Colombia                                </a:t>
            </a:r>
            <a:r>
              <a:rPr lang="es-ES" altLang="es-CO" dirty="0">
                <a:solidFill>
                  <a:schemeClr val="bg1"/>
                </a:solidFill>
              </a:rPr>
              <a:t>.</a:t>
            </a:r>
            <a:r>
              <a:rPr lang="es-ES" altLang="es-CO" dirty="0"/>
              <a:t>  </a:t>
            </a:r>
            <a:br>
              <a:rPr lang="es-ES" altLang="es-CO" dirty="0"/>
            </a:br>
            <a:br>
              <a:rPr lang="es-ES" dirty="0"/>
            </a:br>
            <a:endParaRPr lang="es-ES" dirty="0"/>
          </a:p>
        </p:txBody>
      </p:sp>
      <p:sp>
        <p:nvSpPr>
          <p:cNvPr id="7" name="2 Subtítulo"/>
          <p:cNvSpPr txBox="1">
            <a:spLocks/>
          </p:cNvSpPr>
          <p:nvPr/>
        </p:nvSpPr>
        <p:spPr bwMode="auto">
          <a:xfrm>
            <a:off x="4506321" y="6346347"/>
            <a:ext cx="3956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20000"/>
              </a:spcBef>
              <a:buFont typeface="Arial" panose="020B0604020202020204" pitchFamily="34" charset="0"/>
              <a:buNone/>
            </a:pPr>
            <a:r>
              <a:rPr lang="es-ES_tradnl" altLang="es-CO" sz="1100" dirty="0">
                <a:latin typeface="Arial Narrow" panose="020B0606020202030204" pitchFamily="34" charset="0"/>
              </a:rPr>
              <a:t>Fuente: </a:t>
            </a:r>
            <a:r>
              <a:rPr lang="es-ES_tradnl" altLang="es-CO" sz="1100" dirty="0" err="1">
                <a:latin typeface="Arial Narrow" panose="020B0606020202030204" pitchFamily="34" charset="0"/>
              </a:rPr>
              <a:t>Sivigila</a:t>
            </a:r>
            <a:r>
              <a:rPr lang="es-ES_tradnl" altLang="es-CO" sz="1100" dirty="0">
                <a:latin typeface="Arial Narrow" panose="020B0606020202030204" pitchFamily="34" charset="0"/>
              </a:rPr>
              <a:t>, Instituto Nacional de Salud, Colombia</a:t>
            </a:r>
            <a:endParaRPr lang="es-CO" altLang="es-CO" sz="1100" dirty="0">
              <a:latin typeface="Arial Narrow" panose="020B0606020202030204" pitchFamily="34" charset="0"/>
            </a:endParaRPr>
          </a:p>
        </p:txBody>
      </p:sp>
      <p:pic>
        <p:nvPicPr>
          <p:cNvPr id="4" name="Imagen 3">
            <a:extLst>
              <a:ext uri="{FF2B5EF4-FFF2-40B4-BE49-F238E27FC236}">
                <a16:creationId xmlns:a16="http://schemas.microsoft.com/office/drawing/2014/main" id="{A129EA93-7602-4793-98A6-A99D266408F7}"/>
              </a:ext>
            </a:extLst>
          </p:cNvPr>
          <p:cNvPicPr>
            <a:picLocks noChangeAspect="1"/>
          </p:cNvPicPr>
          <p:nvPr/>
        </p:nvPicPr>
        <p:blipFill>
          <a:blip r:embed="rId3"/>
          <a:stretch>
            <a:fillRect/>
          </a:stretch>
        </p:blipFill>
        <p:spPr>
          <a:xfrm>
            <a:off x="1074290" y="1081667"/>
            <a:ext cx="5020925" cy="5264680"/>
          </a:xfrm>
          <a:prstGeom prst="rect">
            <a:avLst/>
          </a:prstGeom>
        </p:spPr>
      </p:pic>
      <p:pic>
        <p:nvPicPr>
          <p:cNvPr id="5" name="Imagen 4">
            <a:extLst>
              <a:ext uri="{FF2B5EF4-FFF2-40B4-BE49-F238E27FC236}">
                <a16:creationId xmlns:a16="http://schemas.microsoft.com/office/drawing/2014/main" id="{2657F31A-6D26-46B2-BA51-B8D569AB69E0}"/>
              </a:ext>
            </a:extLst>
          </p:cNvPr>
          <p:cNvPicPr>
            <a:picLocks noChangeAspect="1"/>
          </p:cNvPicPr>
          <p:nvPr/>
        </p:nvPicPr>
        <p:blipFill>
          <a:blip r:embed="rId4"/>
          <a:stretch>
            <a:fillRect/>
          </a:stretch>
        </p:blipFill>
        <p:spPr>
          <a:xfrm>
            <a:off x="7794703" y="1081667"/>
            <a:ext cx="2542477" cy="5107260"/>
          </a:xfrm>
          <a:prstGeom prst="rect">
            <a:avLst/>
          </a:prstGeom>
        </p:spPr>
      </p:pic>
    </p:spTree>
    <p:extLst>
      <p:ext uri="{BB962C8B-B14F-4D97-AF65-F5344CB8AC3E}">
        <p14:creationId xmlns:p14="http://schemas.microsoft.com/office/powerpoint/2010/main" val="273003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a:xfrm>
            <a:off x="704850" y="122896"/>
            <a:ext cx="10782300" cy="400050"/>
          </a:xfrm>
        </p:spPr>
        <p:txBody>
          <a:bodyPr>
            <a:noAutofit/>
          </a:bodyPr>
          <a:lstStyle/>
          <a:p>
            <a:r>
              <a:rPr lang="es-ES" sz="2800" dirty="0"/>
              <a:t>Coberturas de vacunación por entidad territorial, Agosto de 2020</a:t>
            </a:r>
          </a:p>
        </p:txBody>
      </p:sp>
      <p:pic>
        <p:nvPicPr>
          <p:cNvPr id="5" name="Picture 2">
            <a:extLst>
              <a:ext uri="{FF2B5EF4-FFF2-40B4-BE49-F238E27FC236}">
                <a16:creationId xmlns:a16="http://schemas.microsoft.com/office/drawing/2014/main" id="{521793E4-D130-46D3-9549-48FB54E0B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896" y="1418843"/>
            <a:ext cx="3540524" cy="437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uadroTexto 6">
            <a:extLst>
              <a:ext uri="{FF2B5EF4-FFF2-40B4-BE49-F238E27FC236}">
                <a16:creationId xmlns:a16="http://schemas.microsoft.com/office/drawing/2014/main" id="{6290745F-6D7E-488F-85AD-2832E60191A9}"/>
              </a:ext>
            </a:extLst>
          </p:cNvPr>
          <p:cNvSpPr txBox="1"/>
          <p:nvPr/>
        </p:nvSpPr>
        <p:spPr>
          <a:xfrm>
            <a:off x="6096000" y="1384279"/>
            <a:ext cx="4449337" cy="369332"/>
          </a:xfrm>
          <a:prstGeom prst="rect">
            <a:avLst/>
          </a:prstGeom>
          <a:noFill/>
        </p:spPr>
        <p:txBody>
          <a:bodyPr wrap="square" rtlCol="0">
            <a:spAutoFit/>
          </a:bodyPr>
          <a:lstStyle/>
          <a:p>
            <a:r>
              <a:rPr lang="en-US" dirty="0"/>
              <a:t>Penta en población &lt; 1 </a:t>
            </a:r>
            <a:r>
              <a:rPr lang="en-US" dirty="0" err="1"/>
              <a:t>año</a:t>
            </a:r>
            <a:endParaRPr lang="es-CO" dirty="0"/>
          </a:p>
        </p:txBody>
      </p:sp>
      <p:pic>
        <p:nvPicPr>
          <p:cNvPr id="10" name="Imagen 9">
            <a:extLst>
              <a:ext uri="{FF2B5EF4-FFF2-40B4-BE49-F238E27FC236}">
                <a16:creationId xmlns:a16="http://schemas.microsoft.com/office/drawing/2014/main" id="{379D7B71-6835-419B-B404-0FF31D1542C0}"/>
              </a:ext>
            </a:extLst>
          </p:cNvPr>
          <p:cNvPicPr>
            <a:picLocks noChangeAspect="1"/>
          </p:cNvPicPr>
          <p:nvPr/>
        </p:nvPicPr>
        <p:blipFill>
          <a:blip r:embed="rId4"/>
          <a:stretch>
            <a:fillRect/>
          </a:stretch>
        </p:blipFill>
        <p:spPr>
          <a:xfrm>
            <a:off x="6455097" y="2143826"/>
            <a:ext cx="2187099" cy="1922956"/>
          </a:xfrm>
          <a:prstGeom prst="rect">
            <a:avLst/>
          </a:prstGeom>
          <a:solidFill>
            <a:schemeClr val="bg1"/>
          </a:solidFill>
        </p:spPr>
      </p:pic>
      <p:sp>
        <p:nvSpPr>
          <p:cNvPr id="17" name="Rectángulo 16">
            <a:extLst>
              <a:ext uri="{FF2B5EF4-FFF2-40B4-BE49-F238E27FC236}">
                <a16:creationId xmlns:a16="http://schemas.microsoft.com/office/drawing/2014/main" id="{68804420-1BED-4E00-B267-624B04CAF5F0}"/>
              </a:ext>
            </a:extLst>
          </p:cNvPr>
          <p:cNvSpPr/>
          <p:nvPr/>
        </p:nvSpPr>
        <p:spPr>
          <a:xfrm>
            <a:off x="6584248" y="4477880"/>
            <a:ext cx="2057948" cy="577081"/>
          </a:xfrm>
          <a:prstGeom prst="rect">
            <a:avLst/>
          </a:prstGeom>
        </p:spPr>
        <p:txBody>
          <a:bodyPr wrap="square">
            <a:spAutoFit/>
          </a:bodyPr>
          <a:lstStyle/>
          <a:p>
            <a:pPr algn="just"/>
            <a:r>
              <a:rPr lang="es-CO" sz="1050" dirty="0"/>
              <a:t>Denominador las proyecciones de población DANE 2020 con base en el censo 2018.</a:t>
            </a:r>
            <a:endParaRPr lang="es-CO" sz="1050" dirty="0">
              <a:latin typeface="Arial "/>
            </a:endParaRPr>
          </a:p>
        </p:txBody>
      </p:sp>
      <p:sp>
        <p:nvSpPr>
          <p:cNvPr id="19" name="2 Subtítulo">
            <a:extLst>
              <a:ext uri="{FF2B5EF4-FFF2-40B4-BE49-F238E27FC236}">
                <a16:creationId xmlns:a16="http://schemas.microsoft.com/office/drawing/2014/main" id="{8B4AF29E-2187-4075-A016-77BB4527F32F}"/>
              </a:ext>
            </a:extLst>
          </p:cNvPr>
          <p:cNvSpPr txBox="1">
            <a:spLocks/>
          </p:cNvSpPr>
          <p:nvPr/>
        </p:nvSpPr>
        <p:spPr bwMode="auto">
          <a:xfrm>
            <a:off x="1349586" y="6289918"/>
            <a:ext cx="3956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20000"/>
              </a:spcBef>
              <a:buFont typeface="Arial" panose="020B0604020202020204" pitchFamily="34" charset="0"/>
              <a:buNone/>
            </a:pPr>
            <a:r>
              <a:rPr lang="es-ES_tradnl" altLang="es-CO" sz="1100" dirty="0">
                <a:latin typeface="Arial Narrow" panose="020B0606020202030204" pitchFamily="34" charset="0"/>
              </a:rPr>
              <a:t>Fuente: Ministerio de Salud y Protección Social, PAI.  Colombia</a:t>
            </a:r>
            <a:endParaRPr lang="es-CO" altLang="es-CO" sz="1100" dirty="0">
              <a:latin typeface="Arial Narrow" panose="020B0606020202030204" pitchFamily="34" charset="0"/>
            </a:endParaRPr>
          </a:p>
        </p:txBody>
      </p:sp>
    </p:spTree>
    <p:extLst>
      <p:ext uri="{BB962C8B-B14F-4D97-AF65-F5344CB8AC3E}">
        <p14:creationId xmlns:p14="http://schemas.microsoft.com/office/powerpoint/2010/main" val="352409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a:xfrm>
            <a:off x="657225" y="252738"/>
            <a:ext cx="10782300" cy="674187"/>
          </a:xfrm>
        </p:spPr>
        <p:txBody>
          <a:bodyPr>
            <a:normAutofit fontScale="90000"/>
          </a:bodyPr>
          <a:lstStyle/>
          <a:p>
            <a:r>
              <a:rPr lang="es-CO" altLang="es-CO" dirty="0">
                <a:latin typeface="Arial" panose="020B0604020202020204" pitchFamily="34" charset="0"/>
                <a:cs typeface="Arial" panose="020B0604020202020204" pitchFamily="34" charset="0"/>
              </a:rPr>
              <a:t>Antecedente vacunal de casos confirmados a </a:t>
            </a:r>
            <a:r>
              <a:rPr lang="es-ES" altLang="es-CO" dirty="0"/>
              <a:t>semana epidemiológica 40 de 2020, Colombia </a:t>
            </a:r>
            <a:endParaRPr lang="es-ES" dirty="0"/>
          </a:p>
        </p:txBody>
      </p:sp>
      <p:sp>
        <p:nvSpPr>
          <p:cNvPr id="5" name="2 Subtítulo"/>
          <p:cNvSpPr txBox="1">
            <a:spLocks/>
          </p:cNvSpPr>
          <p:nvPr/>
        </p:nvSpPr>
        <p:spPr bwMode="auto">
          <a:xfrm>
            <a:off x="1342874" y="6422641"/>
            <a:ext cx="941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20000"/>
              </a:spcBef>
              <a:buFont typeface="Arial" panose="020B0604020202020204" pitchFamily="34" charset="0"/>
              <a:buNone/>
            </a:pPr>
            <a:r>
              <a:rPr lang="es-ES_tradnl" altLang="es-CO" sz="1200" dirty="0">
                <a:latin typeface="Arial Narrow" panose="020B0606020202030204" pitchFamily="34" charset="0"/>
              </a:rPr>
              <a:t>Fuente: Sivigila, Instituto Nacional de Salud, PAIWEB, </a:t>
            </a:r>
            <a:r>
              <a:rPr lang="es-ES_tradnl" altLang="es-CO" sz="1200" dirty="0" err="1">
                <a:latin typeface="Arial Narrow" panose="020B0606020202030204" pitchFamily="34" charset="0"/>
              </a:rPr>
              <a:t>Minsalud</a:t>
            </a:r>
            <a:r>
              <a:rPr lang="es-ES_tradnl" altLang="es-CO" sz="1200" dirty="0">
                <a:latin typeface="Arial Narrow" panose="020B0606020202030204" pitchFamily="34" charset="0"/>
              </a:rPr>
              <a:t>, PAI, SDS Bogotá, Colombia</a:t>
            </a:r>
            <a:endParaRPr lang="es-CO" altLang="es-CO" sz="1200" dirty="0">
              <a:latin typeface="Arial Narrow" panose="020B0606020202030204" pitchFamily="34" charset="0"/>
            </a:endParaRPr>
          </a:p>
        </p:txBody>
      </p:sp>
      <p:pic>
        <p:nvPicPr>
          <p:cNvPr id="8" name="Imagen 7">
            <a:extLst>
              <a:ext uri="{FF2B5EF4-FFF2-40B4-BE49-F238E27FC236}">
                <a16:creationId xmlns:a16="http://schemas.microsoft.com/office/drawing/2014/main" id="{7DF1D599-A625-4ED9-9328-22F8CCF4A86F}"/>
              </a:ext>
            </a:extLst>
          </p:cNvPr>
          <p:cNvPicPr>
            <a:picLocks noChangeAspect="1"/>
          </p:cNvPicPr>
          <p:nvPr/>
        </p:nvPicPr>
        <p:blipFill>
          <a:blip r:embed="rId3"/>
          <a:stretch>
            <a:fillRect/>
          </a:stretch>
        </p:blipFill>
        <p:spPr>
          <a:xfrm>
            <a:off x="1007913" y="1307255"/>
            <a:ext cx="10176760" cy="4747857"/>
          </a:xfrm>
          <a:prstGeom prst="rect">
            <a:avLst/>
          </a:prstGeom>
        </p:spPr>
      </p:pic>
    </p:spTree>
    <p:extLst>
      <p:ext uri="{BB962C8B-B14F-4D97-AF65-F5344CB8AC3E}">
        <p14:creationId xmlns:p14="http://schemas.microsoft.com/office/powerpoint/2010/main" val="3272395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p:txBody>
          <a:bodyPr>
            <a:noAutofit/>
          </a:bodyPr>
          <a:lstStyle/>
          <a:p>
            <a:r>
              <a:rPr lang="es-ES" sz="2800" dirty="0"/>
              <a:t>Incidencias a semana epidemiológica 40 de 2020</a:t>
            </a:r>
          </a:p>
        </p:txBody>
      </p:sp>
      <p:sp>
        <p:nvSpPr>
          <p:cNvPr id="8" name="CuadroTexto 7"/>
          <p:cNvSpPr txBox="1"/>
          <p:nvPr/>
        </p:nvSpPr>
        <p:spPr>
          <a:xfrm>
            <a:off x="304803" y="1082872"/>
            <a:ext cx="4183116" cy="338554"/>
          </a:xfrm>
          <a:prstGeom prst="rect">
            <a:avLst/>
          </a:prstGeom>
          <a:noFill/>
        </p:spPr>
        <p:txBody>
          <a:bodyPr wrap="square" rtlCol="0">
            <a:spAutoFit/>
          </a:bodyPr>
          <a:lstStyle/>
          <a:p>
            <a:r>
              <a:rPr lang="es-CO" sz="1600" b="1" dirty="0">
                <a:effectLst>
                  <a:outerShdw blurRad="38100" dist="38100" dir="2700000" algn="tl">
                    <a:srgbClr val="000000">
                      <a:alpha val="43137"/>
                    </a:srgbClr>
                  </a:outerShdw>
                </a:effectLst>
              </a:rPr>
              <a:t>Incidencia en población general nacional: 0,06</a:t>
            </a:r>
          </a:p>
        </p:txBody>
      </p:sp>
      <p:sp>
        <p:nvSpPr>
          <p:cNvPr id="11" name="CuadroTexto 10"/>
          <p:cNvSpPr txBox="1"/>
          <p:nvPr/>
        </p:nvSpPr>
        <p:spPr>
          <a:xfrm>
            <a:off x="4566410" y="1061137"/>
            <a:ext cx="3469087" cy="338554"/>
          </a:xfrm>
          <a:prstGeom prst="rect">
            <a:avLst/>
          </a:prstGeom>
          <a:noFill/>
        </p:spPr>
        <p:txBody>
          <a:bodyPr wrap="square" rtlCol="0">
            <a:spAutoFit/>
          </a:bodyPr>
          <a:lstStyle/>
          <a:p>
            <a:r>
              <a:rPr lang="es-CO" sz="1600" b="1" dirty="0">
                <a:effectLst>
                  <a:outerShdw blurRad="38100" dist="38100" dir="2700000" algn="tl">
                    <a:srgbClr val="000000">
                      <a:alpha val="43137"/>
                    </a:srgbClr>
                  </a:outerShdw>
                </a:effectLst>
              </a:rPr>
              <a:t>Incidencia en menor de 5 años: 0,59</a:t>
            </a:r>
          </a:p>
        </p:txBody>
      </p:sp>
      <p:sp>
        <p:nvSpPr>
          <p:cNvPr id="12" name="CuadroTexto 11"/>
          <p:cNvSpPr txBox="1"/>
          <p:nvPr/>
        </p:nvSpPr>
        <p:spPr>
          <a:xfrm>
            <a:off x="8449982" y="1082872"/>
            <a:ext cx="3469087" cy="338554"/>
          </a:xfrm>
          <a:prstGeom prst="rect">
            <a:avLst/>
          </a:prstGeom>
          <a:noFill/>
        </p:spPr>
        <p:txBody>
          <a:bodyPr wrap="square" rtlCol="0">
            <a:spAutoFit/>
          </a:bodyPr>
          <a:lstStyle/>
          <a:p>
            <a:r>
              <a:rPr lang="es-CO" sz="1600" b="1" dirty="0">
                <a:effectLst>
                  <a:outerShdw blurRad="38100" dist="38100" dir="2700000" algn="tl">
                    <a:srgbClr val="000000">
                      <a:alpha val="43137"/>
                    </a:srgbClr>
                  </a:outerShdw>
                </a:effectLst>
              </a:rPr>
              <a:t>Incidencia en menor de 1 año: 2,61</a:t>
            </a:r>
          </a:p>
        </p:txBody>
      </p:sp>
      <p:pic>
        <p:nvPicPr>
          <p:cNvPr id="3" name="Imagen 2">
            <a:extLst>
              <a:ext uri="{FF2B5EF4-FFF2-40B4-BE49-F238E27FC236}">
                <a16:creationId xmlns:a16="http://schemas.microsoft.com/office/drawing/2014/main" id="{B2FE92B3-E2E5-432A-8870-D7516995EE29}"/>
              </a:ext>
            </a:extLst>
          </p:cNvPr>
          <p:cNvPicPr>
            <a:picLocks noChangeAspect="1"/>
          </p:cNvPicPr>
          <p:nvPr/>
        </p:nvPicPr>
        <p:blipFill>
          <a:blip r:embed="rId3"/>
          <a:stretch>
            <a:fillRect/>
          </a:stretch>
        </p:blipFill>
        <p:spPr>
          <a:xfrm>
            <a:off x="13156" y="1447800"/>
            <a:ext cx="4076700" cy="5410200"/>
          </a:xfrm>
          <a:prstGeom prst="rect">
            <a:avLst/>
          </a:prstGeom>
        </p:spPr>
      </p:pic>
      <p:pic>
        <p:nvPicPr>
          <p:cNvPr id="6" name="Imagen 5">
            <a:extLst>
              <a:ext uri="{FF2B5EF4-FFF2-40B4-BE49-F238E27FC236}">
                <a16:creationId xmlns:a16="http://schemas.microsoft.com/office/drawing/2014/main" id="{9CDD7D88-E42F-4EF8-BB5B-54E0703FAC80}"/>
              </a:ext>
            </a:extLst>
          </p:cNvPr>
          <p:cNvPicPr>
            <a:picLocks noChangeAspect="1"/>
          </p:cNvPicPr>
          <p:nvPr/>
        </p:nvPicPr>
        <p:blipFill>
          <a:blip r:embed="rId4"/>
          <a:stretch>
            <a:fillRect/>
          </a:stretch>
        </p:blipFill>
        <p:spPr>
          <a:xfrm>
            <a:off x="4322840" y="1399690"/>
            <a:ext cx="4076701" cy="5450473"/>
          </a:xfrm>
          <a:prstGeom prst="rect">
            <a:avLst/>
          </a:prstGeom>
        </p:spPr>
      </p:pic>
      <p:pic>
        <p:nvPicPr>
          <p:cNvPr id="13" name="Imagen 12">
            <a:extLst>
              <a:ext uri="{FF2B5EF4-FFF2-40B4-BE49-F238E27FC236}">
                <a16:creationId xmlns:a16="http://schemas.microsoft.com/office/drawing/2014/main" id="{4A3DEC8C-1EDA-4551-85AD-6A47D011C6C0}"/>
              </a:ext>
            </a:extLst>
          </p:cNvPr>
          <p:cNvPicPr>
            <a:picLocks noChangeAspect="1"/>
          </p:cNvPicPr>
          <p:nvPr/>
        </p:nvPicPr>
        <p:blipFill>
          <a:blip r:embed="rId5"/>
          <a:stretch>
            <a:fillRect/>
          </a:stretch>
        </p:blipFill>
        <p:spPr>
          <a:xfrm>
            <a:off x="8296506" y="1371600"/>
            <a:ext cx="3895493" cy="5486400"/>
          </a:xfrm>
          <a:prstGeom prst="rect">
            <a:avLst/>
          </a:prstGeom>
        </p:spPr>
      </p:pic>
    </p:spTree>
    <p:extLst>
      <p:ext uri="{BB962C8B-B14F-4D97-AF65-F5344CB8AC3E}">
        <p14:creationId xmlns:p14="http://schemas.microsoft.com/office/powerpoint/2010/main" val="2812823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485E7E-C78F-4D47-A0E4-72ECA1A89844}"/>
              </a:ext>
            </a:extLst>
          </p:cNvPr>
          <p:cNvSpPr>
            <a:spLocks noGrp="1"/>
          </p:cNvSpPr>
          <p:nvPr>
            <p:ph type="title"/>
          </p:nvPr>
        </p:nvSpPr>
        <p:spPr>
          <a:xfrm>
            <a:off x="657225" y="220717"/>
            <a:ext cx="10782300" cy="599090"/>
          </a:xfrm>
        </p:spPr>
        <p:txBody>
          <a:bodyPr>
            <a:noAutofit/>
          </a:bodyPr>
          <a:lstStyle/>
          <a:p>
            <a:r>
              <a:rPr lang="es-ES" altLang="es-CO" dirty="0"/>
              <a:t>Qui</a:t>
            </a:r>
            <a:r>
              <a:rPr lang="es-CO" altLang="es-CO" dirty="0"/>
              <a:t>én es nuestra población a riesgo?</a:t>
            </a:r>
            <a:r>
              <a:rPr lang="es-ES" altLang="es-CO" dirty="0"/>
              <a:t> </a:t>
            </a:r>
            <a:br>
              <a:rPr lang="es-ES" dirty="0"/>
            </a:br>
            <a:endParaRPr lang="es-ES" dirty="0"/>
          </a:p>
        </p:txBody>
      </p:sp>
      <p:sp>
        <p:nvSpPr>
          <p:cNvPr id="8" name="2 Subtítulo"/>
          <p:cNvSpPr txBox="1">
            <a:spLocks/>
          </p:cNvSpPr>
          <p:nvPr/>
        </p:nvSpPr>
        <p:spPr bwMode="auto">
          <a:xfrm>
            <a:off x="1183341" y="6207201"/>
            <a:ext cx="3956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49263">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defTabSz="449263">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defTabSz="449263">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defTabSz="449263">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20000"/>
              </a:spcBef>
              <a:buFont typeface="Arial" panose="020B0604020202020204" pitchFamily="34" charset="0"/>
              <a:buNone/>
            </a:pPr>
            <a:r>
              <a:rPr lang="es-ES_tradnl" altLang="es-CO" sz="1100" dirty="0">
                <a:latin typeface="Arial Narrow" panose="020B0606020202030204" pitchFamily="34" charset="0"/>
              </a:rPr>
              <a:t>Fuente: </a:t>
            </a:r>
            <a:r>
              <a:rPr lang="es-ES_tradnl" altLang="es-CO" sz="1100" dirty="0" err="1">
                <a:latin typeface="Arial Narrow" panose="020B0606020202030204" pitchFamily="34" charset="0"/>
              </a:rPr>
              <a:t>Sivigila</a:t>
            </a:r>
            <a:r>
              <a:rPr lang="es-ES_tradnl" altLang="es-CO" sz="1100" dirty="0">
                <a:latin typeface="Arial Narrow" panose="020B0606020202030204" pitchFamily="34" charset="0"/>
              </a:rPr>
              <a:t>, Instituto Nacional de Salud, Colombia</a:t>
            </a:r>
            <a:endParaRPr lang="es-CO" altLang="es-CO" sz="1100" dirty="0">
              <a:latin typeface="Arial Narrow" panose="020B0606020202030204" pitchFamily="34" charset="0"/>
            </a:endParaRPr>
          </a:p>
        </p:txBody>
      </p:sp>
      <p:graphicFrame>
        <p:nvGraphicFramePr>
          <p:cNvPr id="4" name="Diagram 3">
            <a:extLst>
              <a:ext uri="{FF2B5EF4-FFF2-40B4-BE49-F238E27FC236}">
                <a16:creationId xmlns:a16="http://schemas.microsoft.com/office/drawing/2014/main" id="{B17FF53A-DF34-421D-9834-70896D8E2A38}"/>
              </a:ext>
            </a:extLst>
          </p:cNvPr>
          <p:cNvGraphicFramePr/>
          <p:nvPr>
            <p:extLst>
              <p:ext uri="{D42A27DB-BD31-4B8C-83A1-F6EECF244321}">
                <p14:modId xmlns:p14="http://schemas.microsoft.com/office/powerpoint/2010/main" val="348323912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521388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612FA71FCFE6824CAD33B501C3F4DEA9" ma:contentTypeVersion="0" ma:contentTypeDescription="Crear nuevo documento." ma:contentTypeScope="" ma:versionID="5c0ff9131153c72c2cec0649222bae79">
  <xsd:schema xmlns:xsd="http://www.w3.org/2001/XMLSchema" xmlns:xs="http://www.w3.org/2001/XMLSchema" xmlns:p="http://schemas.microsoft.com/office/2006/metadata/properties" targetNamespace="http://schemas.microsoft.com/office/2006/metadata/properties" ma:root="true" ma:fieldsID="e003a7f0c3253a501f94ede70caf17e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523BB4-0B6E-4942-BFAD-EF313583E1D2}"/>
</file>

<file path=customXml/itemProps2.xml><?xml version="1.0" encoding="utf-8"?>
<ds:datastoreItem xmlns:ds="http://schemas.openxmlformats.org/officeDocument/2006/customXml" ds:itemID="{F268FC9D-9AA1-4DE3-B190-C8334ED1B136}"/>
</file>

<file path=customXml/itemProps3.xml><?xml version="1.0" encoding="utf-8"?>
<ds:datastoreItem xmlns:ds="http://schemas.openxmlformats.org/officeDocument/2006/customXml" ds:itemID="{787C0357-5F0F-4CF6-9D7D-BBD61E3F569A}"/>
</file>

<file path=docProps/app.xml><?xml version="1.0" encoding="utf-8"?>
<Properties xmlns="http://schemas.openxmlformats.org/officeDocument/2006/extended-properties" xmlns:vt="http://schemas.openxmlformats.org/officeDocument/2006/docPropsVTypes">
  <TotalTime>4311</TotalTime>
  <Words>854</Words>
  <Application>Microsoft Office PowerPoint</Application>
  <PresentationFormat>Panorámica</PresentationFormat>
  <Paragraphs>80</Paragraphs>
  <Slides>13</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13</vt:i4>
      </vt:variant>
    </vt:vector>
  </HeadingPairs>
  <TitlesOfParts>
    <vt:vector size="20" baseType="lpstr">
      <vt:lpstr>Arial</vt:lpstr>
      <vt:lpstr>Arial </vt:lpstr>
      <vt:lpstr>Arial Narrow</vt:lpstr>
      <vt:lpstr>Calibri</vt:lpstr>
      <vt:lpstr>Helvetica</vt:lpstr>
      <vt:lpstr>Open Sans</vt:lpstr>
      <vt:lpstr>Tema de Office</vt:lpstr>
      <vt:lpstr>Presentación de PowerPoint</vt:lpstr>
      <vt:lpstr>Taller nacional de vigilancia eventos inmunoprevenibles - Tosferina Colombia  </vt:lpstr>
      <vt:lpstr>Indicadores de Impacto Incidencia y Letalidad</vt:lpstr>
      <vt:lpstr>¿Hemos alcanzado la eliminación de la Tosferina en Colombia?                                              .     </vt:lpstr>
      <vt:lpstr>Comportamientos inusuales de la notificación de casos probables de tos ferina a semana epidemiológica 40 de 2020, Colombia                                .    </vt:lpstr>
      <vt:lpstr>Coberturas de vacunación por entidad territorial, Agosto de 2020</vt:lpstr>
      <vt:lpstr>Antecedente vacunal de casos confirmados a semana epidemiológica 40 de 2020, Colombia </vt:lpstr>
      <vt:lpstr>Incidencias a semana epidemiológica 40 de 2020</vt:lpstr>
      <vt:lpstr>Quién es nuestra población a riesgo?  </vt:lpstr>
      <vt:lpstr>Distribución por grupo de edad y sexo de casos confirmados, a semana epidemiológica 40 de 2020, Colombia   </vt:lpstr>
      <vt:lpstr>Características cuadro clínico COVID-19 en niños</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Santiago Valles Kurmen</dc:creator>
  <cp:lastModifiedBy>Yenny Zulima Vasquez Alejo</cp:lastModifiedBy>
  <cp:revision>234</cp:revision>
  <dcterms:created xsi:type="dcterms:W3CDTF">2019-01-30T14:38:17Z</dcterms:created>
  <dcterms:modified xsi:type="dcterms:W3CDTF">2020-10-15T15:30:14Z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0x010100612FA71FCFE6824CAD33B501C3F4DEA9</vt:lpwstr>
  </property>
</Properties>
</file>